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9" r:id="rId1"/>
  </p:sldMasterIdLst>
  <p:notesMasterIdLst>
    <p:notesMasterId r:id="rId33"/>
  </p:notesMasterIdLst>
  <p:sldIdLst>
    <p:sldId id="274" r:id="rId2"/>
    <p:sldId id="3264" r:id="rId3"/>
    <p:sldId id="280" r:id="rId4"/>
    <p:sldId id="3223" r:id="rId5"/>
    <p:sldId id="3265" r:id="rId6"/>
    <p:sldId id="3266" r:id="rId7"/>
    <p:sldId id="3267" r:id="rId8"/>
    <p:sldId id="3268" r:id="rId9"/>
    <p:sldId id="3269" r:id="rId10"/>
    <p:sldId id="3270" r:id="rId11"/>
    <p:sldId id="3271" r:id="rId12"/>
    <p:sldId id="3272" r:id="rId13"/>
    <p:sldId id="3273" r:id="rId14"/>
    <p:sldId id="3274" r:id="rId15"/>
    <p:sldId id="3275" r:id="rId16"/>
    <p:sldId id="3276" r:id="rId17"/>
    <p:sldId id="3278" r:id="rId18"/>
    <p:sldId id="3277" r:id="rId19"/>
    <p:sldId id="3279" r:id="rId20"/>
    <p:sldId id="3280" r:id="rId21"/>
    <p:sldId id="3281" r:id="rId22"/>
    <p:sldId id="3282" r:id="rId23"/>
    <p:sldId id="3283" r:id="rId24"/>
    <p:sldId id="3284" r:id="rId25"/>
    <p:sldId id="3285" r:id="rId26"/>
    <p:sldId id="3286" r:id="rId27"/>
    <p:sldId id="3287" r:id="rId28"/>
    <p:sldId id="3288" r:id="rId29"/>
    <p:sldId id="3289" r:id="rId30"/>
    <p:sldId id="3290" r:id="rId31"/>
    <p:sldId id="269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6600"/>
    <a:srgbClr val="CC0099"/>
    <a:srgbClr val="FFCCCC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86" y="7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7CDDC1-52E2-4BE8-A669-14BC11939FD4}" type="doc">
      <dgm:prSet loTypeId="urn:microsoft.com/office/officeart/2005/8/layout/list1" loCatId="list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pPr rtl="1"/>
          <a:endParaRPr lang="fa-IR"/>
        </a:p>
      </dgm:t>
    </dgm:pt>
    <dgm:pt modelId="{D38968CA-3800-4933-9E8D-4B77C7C5035A}">
      <dgm:prSet phldrT="[Text]" custT="1"/>
      <dgm:spPr/>
      <dgm:t>
        <a:bodyPr/>
        <a:lstStyle/>
        <a:p>
          <a:pPr algn="just" rtl="1">
            <a:buFont typeface="Wingdings" panose="05000000000000000000" pitchFamily="2" charset="2"/>
            <a:buChar char="Ø"/>
          </a:pPr>
          <a:r>
            <a:rPr lang="fa-IR" sz="2000" b="1" dirty="0" err="1">
              <a:solidFill>
                <a:schemeClr val="tx1"/>
              </a:solidFill>
              <a:cs typeface="B Nazanin" pitchFamily="2" charset="-78"/>
            </a:rPr>
            <a:t>پیش‎بینی</a:t>
          </a:r>
          <a:r>
            <a:rPr lang="fa-IR" sz="2000" b="1" dirty="0">
              <a:solidFill>
                <a:schemeClr val="tx1"/>
              </a:solidFill>
              <a:cs typeface="B Nazanin" pitchFamily="2" charset="-78"/>
            </a:rPr>
            <a:t> فصل «مالیات بر درآمد اشخاص حقیقی» به عنوان فصل هفتم از باب سوم قانون</a:t>
          </a:r>
          <a:endParaRPr lang="fa-IR" sz="2000" b="1" dirty="0">
            <a:solidFill>
              <a:schemeClr val="tx1"/>
            </a:solidFill>
          </a:endParaRPr>
        </a:p>
      </dgm:t>
    </dgm:pt>
    <dgm:pt modelId="{22B23B04-7539-4ADB-9535-80E8630CD8EA}" type="parTrans" cxnId="{0B0BAE4C-63FA-4112-B846-80FA6A75DFD5}">
      <dgm:prSet/>
      <dgm:spPr/>
      <dgm:t>
        <a:bodyPr/>
        <a:lstStyle/>
        <a:p>
          <a:pPr rtl="1"/>
          <a:endParaRPr lang="fa-IR" sz="2000">
            <a:solidFill>
              <a:schemeClr val="tx1"/>
            </a:solidFill>
          </a:endParaRPr>
        </a:p>
      </dgm:t>
    </dgm:pt>
    <dgm:pt modelId="{A5A7D150-D9CC-4195-996A-F5B0B4ED4CD7}" type="sibTrans" cxnId="{0B0BAE4C-63FA-4112-B846-80FA6A75DFD5}">
      <dgm:prSet/>
      <dgm:spPr/>
      <dgm:t>
        <a:bodyPr/>
        <a:lstStyle/>
        <a:p>
          <a:pPr rtl="1"/>
          <a:endParaRPr lang="fa-IR" sz="2000">
            <a:solidFill>
              <a:schemeClr val="tx1"/>
            </a:solidFill>
          </a:endParaRPr>
        </a:p>
      </dgm:t>
    </dgm:pt>
    <dgm:pt modelId="{B59EC5E9-4C05-4F5B-87FA-B023D1656A78}">
      <dgm:prSet phldrT="[Text]" custT="1"/>
      <dgm:spPr/>
      <dgm:t>
        <a:bodyPr/>
        <a:lstStyle/>
        <a:p>
          <a:pPr marL="0" lvl="0" indent="0" algn="just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fa-IR" sz="2000" b="1" kern="1200" dirty="0">
              <a:solidFill>
                <a:schemeClr val="tx1"/>
              </a:solidFill>
              <a:latin typeface="Corbel" panose="020B0503020204020204"/>
              <a:ea typeface="+mn-ea"/>
              <a:cs typeface="B Nazanin" pitchFamily="2" charset="-78"/>
            </a:rPr>
            <a:t>اصلاح عنوان و محتوای فصول 1، 2، 3، 4 و 6 از باب سوم قانون: </a:t>
          </a:r>
        </a:p>
        <a:p>
          <a:pPr marL="0" lvl="0" indent="0" algn="just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fa-IR" sz="2000" kern="1200" dirty="0">
              <a:solidFill>
                <a:schemeClr val="tx1"/>
              </a:solidFill>
              <a:latin typeface="Corbel" panose="020B0503020204020204"/>
              <a:ea typeface="+mn-ea"/>
              <a:cs typeface="B Nazanin" pitchFamily="2" charset="-78"/>
            </a:rPr>
            <a:t>در هر فصل، صرفاً درآمد مشمول مالیات اشخاص حقیقی محاسبه شده و تعیین مالیات طبق احکام فصل 7 صورت </a:t>
          </a:r>
          <a:r>
            <a:rPr lang="fa-IR" sz="2000" kern="1200" dirty="0" err="1">
              <a:solidFill>
                <a:schemeClr val="tx1"/>
              </a:solidFill>
              <a:latin typeface="Corbel" panose="020B0503020204020204"/>
              <a:ea typeface="+mn-ea"/>
              <a:cs typeface="B Nazanin" pitchFamily="2" charset="-78"/>
            </a:rPr>
            <a:t>می‎گیرد</a:t>
          </a:r>
          <a:r>
            <a:rPr lang="fa-IR" sz="2000" kern="1200" dirty="0">
              <a:solidFill>
                <a:schemeClr val="tx1"/>
              </a:solidFill>
              <a:latin typeface="Corbel" panose="020B0503020204020204"/>
              <a:ea typeface="+mn-ea"/>
              <a:cs typeface="B Nazanin" pitchFamily="2" charset="-78"/>
            </a:rPr>
            <a:t>.</a:t>
          </a:r>
        </a:p>
      </dgm:t>
    </dgm:pt>
    <dgm:pt modelId="{F305D28B-27D2-4848-B05A-076EC2A17CE3}" type="parTrans" cxnId="{CCDF6F8A-3076-454B-B91D-2B2BDE81A195}">
      <dgm:prSet/>
      <dgm:spPr/>
      <dgm:t>
        <a:bodyPr/>
        <a:lstStyle/>
        <a:p>
          <a:pPr rtl="1"/>
          <a:endParaRPr lang="fa-IR" sz="2000">
            <a:solidFill>
              <a:schemeClr val="tx1"/>
            </a:solidFill>
          </a:endParaRPr>
        </a:p>
      </dgm:t>
    </dgm:pt>
    <dgm:pt modelId="{CE7B9EE8-3FA9-4B2C-B7A3-D760BE52C03E}" type="sibTrans" cxnId="{CCDF6F8A-3076-454B-B91D-2B2BDE81A195}">
      <dgm:prSet/>
      <dgm:spPr/>
      <dgm:t>
        <a:bodyPr/>
        <a:lstStyle/>
        <a:p>
          <a:pPr rtl="1"/>
          <a:endParaRPr lang="fa-IR" sz="2000">
            <a:solidFill>
              <a:schemeClr val="tx1"/>
            </a:solidFill>
          </a:endParaRPr>
        </a:p>
      </dgm:t>
    </dgm:pt>
    <dgm:pt modelId="{D74B2511-3AB0-4F9F-BA0E-5AB495402597}">
      <dgm:prSet phldrT="[Text]" custT="1"/>
      <dgm:spPr/>
      <dgm:t>
        <a:bodyPr/>
        <a:lstStyle/>
        <a:p>
          <a:pPr algn="just" rtl="1">
            <a:buFont typeface="Wingdings" panose="05000000000000000000" pitchFamily="2" charset="2"/>
            <a:buChar char="Ø"/>
          </a:pPr>
          <a:r>
            <a:rPr lang="fa-IR" sz="2000" b="1" kern="1200" dirty="0">
              <a:solidFill>
                <a:schemeClr val="tx1"/>
              </a:solidFill>
              <a:latin typeface="Corbel" panose="020B0503020204020204"/>
              <a:ea typeface="+mn-ea"/>
              <a:cs typeface="B Nazanin" pitchFamily="2" charset="-78"/>
            </a:rPr>
            <a:t>حذف معافیت‎های پایه در منابع درآمدی اشخاص حقیقی (املاک-معافیت ماده 57، حقوق-معافیت ماده 84 و مشاغل-معافیت ماده 101)</a:t>
          </a:r>
        </a:p>
      </dgm:t>
    </dgm:pt>
    <dgm:pt modelId="{FD497BD8-CCBF-47F1-B594-CA340EB7D273}" type="parTrans" cxnId="{66476BF7-E98C-40EA-94D8-E0CB159FC24A}">
      <dgm:prSet/>
      <dgm:spPr/>
      <dgm:t>
        <a:bodyPr/>
        <a:lstStyle/>
        <a:p>
          <a:pPr rtl="1"/>
          <a:endParaRPr lang="fa-IR" sz="2000">
            <a:solidFill>
              <a:schemeClr val="tx1"/>
            </a:solidFill>
          </a:endParaRPr>
        </a:p>
      </dgm:t>
    </dgm:pt>
    <dgm:pt modelId="{B48DC292-A2AF-41A7-B471-D08022623E18}" type="sibTrans" cxnId="{66476BF7-E98C-40EA-94D8-E0CB159FC24A}">
      <dgm:prSet/>
      <dgm:spPr/>
      <dgm:t>
        <a:bodyPr/>
        <a:lstStyle/>
        <a:p>
          <a:pPr rtl="1"/>
          <a:endParaRPr lang="fa-IR" sz="2000">
            <a:solidFill>
              <a:schemeClr val="tx1"/>
            </a:solidFill>
          </a:endParaRPr>
        </a:p>
      </dgm:t>
    </dgm:pt>
    <dgm:pt modelId="{B64895E9-92EB-4151-B430-1409C532A211}" type="pres">
      <dgm:prSet presAssocID="{4A7CDDC1-52E2-4BE8-A669-14BC11939FD4}" presName="linear" presStyleCnt="0">
        <dgm:presLayoutVars>
          <dgm:dir/>
          <dgm:animLvl val="lvl"/>
          <dgm:resizeHandles val="exact"/>
        </dgm:presLayoutVars>
      </dgm:prSet>
      <dgm:spPr/>
    </dgm:pt>
    <dgm:pt modelId="{D38178E8-4B86-4A50-A70E-C3B9BFD5B558}" type="pres">
      <dgm:prSet presAssocID="{D38968CA-3800-4933-9E8D-4B77C7C5035A}" presName="parentLin" presStyleCnt="0"/>
      <dgm:spPr/>
    </dgm:pt>
    <dgm:pt modelId="{100FA032-D30B-4DC9-8740-7E248504D67F}" type="pres">
      <dgm:prSet presAssocID="{D38968CA-3800-4933-9E8D-4B77C7C5035A}" presName="parentLeftMargin" presStyleLbl="node1" presStyleIdx="0" presStyleCnt="3"/>
      <dgm:spPr/>
    </dgm:pt>
    <dgm:pt modelId="{173E87F0-AF98-41FB-B694-058592CC1BAA}" type="pres">
      <dgm:prSet presAssocID="{D38968CA-3800-4933-9E8D-4B77C7C5035A}" presName="parentText" presStyleLbl="node1" presStyleIdx="0" presStyleCnt="3" custScaleY="162191">
        <dgm:presLayoutVars>
          <dgm:chMax val="0"/>
          <dgm:bulletEnabled val="1"/>
        </dgm:presLayoutVars>
      </dgm:prSet>
      <dgm:spPr/>
    </dgm:pt>
    <dgm:pt modelId="{85DCF487-2E4A-4413-B7C8-7DA215D5B3C5}" type="pres">
      <dgm:prSet presAssocID="{D38968CA-3800-4933-9E8D-4B77C7C5035A}" presName="negativeSpace" presStyleCnt="0"/>
      <dgm:spPr/>
    </dgm:pt>
    <dgm:pt modelId="{E446F1EB-03F6-48C1-8922-DDF4A2CCF551}" type="pres">
      <dgm:prSet presAssocID="{D38968CA-3800-4933-9E8D-4B77C7C5035A}" presName="childText" presStyleLbl="conFgAcc1" presStyleIdx="0" presStyleCnt="3">
        <dgm:presLayoutVars>
          <dgm:bulletEnabled val="1"/>
        </dgm:presLayoutVars>
      </dgm:prSet>
      <dgm:spPr/>
    </dgm:pt>
    <dgm:pt modelId="{FC9CCA39-FE8B-4987-BB91-E055A614E520}" type="pres">
      <dgm:prSet presAssocID="{A5A7D150-D9CC-4195-996A-F5B0B4ED4CD7}" presName="spaceBetweenRectangles" presStyleCnt="0"/>
      <dgm:spPr/>
    </dgm:pt>
    <dgm:pt modelId="{F3BC4DF8-8B6C-46E3-86A2-DF45264398E9}" type="pres">
      <dgm:prSet presAssocID="{B59EC5E9-4C05-4F5B-87FA-B023D1656A78}" presName="parentLin" presStyleCnt="0"/>
      <dgm:spPr/>
    </dgm:pt>
    <dgm:pt modelId="{FCED610F-35E3-4855-B0F3-AC6D1BBC8A74}" type="pres">
      <dgm:prSet presAssocID="{B59EC5E9-4C05-4F5B-87FA-B023D1656A78}" presName="parentLeftMargin" presStyleLbl="node1" presStyleIdx="0" presStyleCnt="3"/>
      <dgm:spPr/>
    </dgm:pt>
    <dgm:pt modelId="{BFE0D369-6EC8-4A03-A9C1-1A9AC89F587D}" type="pres">
      <dgm:prSet presAssocID="{B59EC5E9-4C05-4F5B-87FA-B023D1656A78}" presName="parentText" presStyleLbl="node1" presStyleIdx="1" presStyleCnt="3" custScaleY="178722">
        <dgm:presLayoutVars>
          <dgm:chMax val="0"/>
          <dgm:bulletEnabled val="1"/>
        </dgm:presLayoutVars>
      </dgm:prSet>
      <dgm:spPr/>
    </dgm:pt>
    <dgm:pt modelId="{ADE0EE73-89E2-40C0-AE1E-E408A78CD996}" type="pres">
      <dgm:prSet presAssocID="{B59EC5E9-4C05-4F5B-87FA-B023D1656A78}" presName="negativeSpace" presStyleCnt="0"/>
      <dgm:spPr/>
    </dgm:pt>
    <dgm:pt modelId="{81B235F3-51A7-448A-A58B-69141F9A2963}" type="pres">
      <dgm:prSet presAssocID="{B59EC5E9-4C05-4F5B-87FA-B023D1656A78}" presName="childText" presStyleLbl="conFgAcc1" presStyleIdx="1" presStyleCnt="3">
        <dgm:presLayoutVars>
          <dgm:bulletEnabled val="1"/>
        </dgm:presLayoutVars>
      </dgm:prSet>
      <dgm:spPr/>
    </dgm:pt>
    <dgm:pt modelId="{0D0A7284-5445-4269-B298-F66CC3618C79}" type="pres">
      <dgm:prSet presAssocID="{CE7B9EE8-3FA9-4B2C-B7A3-D760BE52C03E}" presName="spaceBetweenRectangles" presStyleCnt="0"/>
      <dgm:spPr/>
    </dgm:pt>
    <dgm:pt modelId="{A03ACF73-B01E-47D4-A512-042A0A4B2EF8}" type="pres">
      <dgm:prSet presAssocID="{D74B2511-3AB0-4F9F-BA0E-5AB495402597}" presName="parentLin" presStyleCnt="0"/>
      <dgm:spPr/>
    </dgm:pt>
    <dgm:pt modelId="{00B5D14B-7F0A-4C82-8664-3655E6B877A4}" type="pres">
      <dgm:prSet presAssocID="{D74B2511-3AB0-4F9F-BA0E-5AB495402597}" presName="parentLeftMargin" presStyleLbl="node1" presStyleIdx="1" presStyleCnt="3"/>
      <dgm:spPr/>
    </dgm:pt>
    <dgm:pt modelId="{2046DF7A-64E3-4EB1-ABFE-B5EA325C7030}" type="pres">
      <dgm:prSet presAssocID="{D74B2511-3AB0-4F9F-BA0E-5AB495402597}" presName="parentText" presStyleLbl="node1" presStyleIdx="2" presStyleCnt="3" custScaleY="216921">
        <dgm:presLayoutVars>
          <dgm:chMax val="0"/>
          <dgm:bulletEnabled val="1"/>
        </dgm:presLayoutVars>
      </dgm:prSet>
      <dgm:spPr/>
    </dgm:pt>
    <dgm:pt modelId="{D8C7CF74-F5B1-4FEF-9473-551656286E1D}" type="pres">
      <dgm:prSet presAssocID="{D74B2511-3AB0-4F9F-BA0E-5AB495402597}" presName="negativeSpace" presStyleCnt="0"/>
      <dgm:spPr/>
    </dgm:pt>
    <dgm:pt modelId="{F27CA485-5BF9-4E2C-B568-C3F1E09F1022}" type="pres">
      <dgm:prSet presAssocID="{D74B2511-3AB0-4F9F-BA0E-5AB49540259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5F7614C-88E1-4F84-B72E-F2882AA17FF6}" type="presOf" srcId="{D74B2511-3AB0-4F9F-BA0E-5AB495402597}" destId="{00B5D14B-7F0A-4C82-8664-3655E6B877A4}" srcOrd="0" destOrd="0" presId="urn:microsoft.com/office/officeart/2005/8/layout/list1"/>
    <dgm:cxn modelId="{0B0BAE4C-63FA-4112-B846-80FA6A75DFD5}" srcId="{4A7CDDC1-52E2-4BE8-A669-14BC11939FD4}" destId="{D38968CA-3800-4933-9E8D-4B77C7C5035A}" srcOrd="0" destOrd="0" parTransId="{22B23B04-7539-4ADB-9535-80E8630CD8EA}" sibTransId="{A5A7D150-D9CC-4195-996A-F5B0B4ED4CD7}"/>
    <dgm:cxn modelId="{B273D951-830D-4A62-92BC-019B535F8727}" type="presOf" srcId="{D38968CA-3800-4933-9E8D-4B77C7C5035A}" destId="{173E87F0-AF98-41FB-B694-058592CC1BAA}" srcOrd="1" destOrd="0" presId="urn:microsoft.com/office/officeart/2005/8/layout/list1"/>
    <dgm:cxn modelId="{6342EB51-BEAE-4AB6-ABAA-5994C842A6AE}" type="presOf" srcId="{B59EC5E9-4C05-4F5B-87FA-B023D1656A78}" destId="{FCED610F-35E3-4855-B0F3-AC6D1BBC8A74}" srcOrd="0" destOrd="0" presId="urn:microsoft.com/office/officeart/2005/8/layout/list1"/>
    <dgm:cxn modelId="{3D8C1057-663B-4274-9334-0D6ABFCBFB5E}" type="presOf" srcId="{D38968CA-3800-4933-9E8D-4B77C7C5035A}" destId="{100FA032-D30B-4DC9-8740-7E248504D67F}" srcOrd="0" destOrd="0" presId="urn:microsoft.com/office/officeart/2005/8/layout/list1"/>
    <dgm:cxn modelId="{CCDF6F8A-3076-454B-B91D-2B2BDE81A195}" srcId="{4A7CDDC1-52E2-4BE8-A669-14BC11939FD4}" destId="{B59EC5E9-4C05-4F5B-87FA-B023D1656A78}" srcOrd="1" destOrd="0" parTransId="{F305D28B-27D2-4848-B05A-076EC2A17CE3}" sibTransId="{CE7B9EE8-3FA9-4B2C-B7A3-D760BE52C03E}"/>
    <dgm:cxn modelId="{F5B4B9C3-4F80-4D71-97BC-48D88AA219A3}" type="presOf" srcId="{D74B2511-3AB0-4F9F-BA0E-5AB495402597}" destId="{2046DF7A-64E3-4EB1-ABFE-B5EA325C7030}" srcOrd="1" destOrd="0" presId="urn:microsoft.com/office/officeart/2005/8/layout/list1"/>
    <dgm:cxn modelId="{397F3DC4-68F8-4B13-AB1D-D5FEB4426173}" type="presOf" srcId="{B59EC5E9-4C05-4F5B-87FA-B023D1656A78}" destId="{BFE0D369-6EC8-4A03-A9C1-1A9AC89F587D}" srcOrd="1" destOrd="0" presId="urn:microsoft.com/office/officeart/2005/8/layout/list1"/>
    <dgm:cxn modelId="{DE4B03F3-9F1C-463D-AE17-CCF551872E77}" type="presOf" srcId="{4A7CDDC1-52E2-4BE8-A669-14BC11939FD4}" destId="{B64895E9-92EB-4151-B430-1409C532A211}" srcOrd="0" destOrd="0" presId="urn:microsoft.com/office/officeart/2005/8/layout/list1"/>
    <dgm:cxn modelId="{66476BF7-E98C-40EA-94D8-E0CB159FC24A}" srcId="{4A7CDDC1-52E2-4BE8-A669-14BC11939FD4}" destId="{D74B2511-3AB0-4F9F-BA0E-5AB495402597}" srcOrd="2" destOrd="0" parTransId="{FD497BD8-CCBF-47F1-B594-CA340EB7D273}" sibTransId="{B48DC292-A2AF-41A7-B471-D08022623E18}"/>
    <dgm:cxn modelId="{447AB3FC-367E-46F0-9F52-1EA80469AC41}" type="presParOf" srcId="{B64895E9-92EB-4151-B430-1409C532A211}" destId="{D38178E8-4B86-4A50-A70E-C3B9BFD5B558}" srcOrd="0" destOrd="0" presId="urn:microsoft.com/office/officeart/2005/8/layout/list1"/>
    <dgm:cxn modelId="{D8D91426-DBEB-4484-A244-04FC92BFB8BB}" type="presParOf" srcId="{D38178E8-4B86-4A50-A70E-C3B9BFD5B558}" destId="{100FA032-D30B-4DC9-8740-7E248504D67F}" srcOrd="0" destOrd="0" presId="urn:microsoft.com/office/officeart/2005/8/layout/list1"/>
    <dgm:cxn modelId="{1207CBFC-AF4D-4288-9234-479DA8123275}" type="presParOf" srcId="{D38178E8-4B86-4A50-A70E-C3B9BFD5B558}" destId="{173E87F0-AF98-41FB-B694-058592CC1BAA}" srcOrd="1" destOrd="0" presId="urn:microsoft.com/office/officeart/2005/8/layout/list1"/>
    <dgm:cxn modelId="{68F3DFEF-7115-4939-99CB-4C69774450DC}" type="presParOf" srcId="{B64895E9-92EB-4151-B430-1409C532A211}" destId="{85DCF487-2E4A-4413-B7C8-7DA215D5B3C5}" srcOrd="1" destOrd="0" presId="urn:microsoft.com/office/officeart/2005/8/layout/list1"/>
    <dgm:cxn modelId="{46D406D2-3FA5-42F1-AB88-5DB269D4E908}" type="presParOf" srcId="{B64895E9-92EB-4151-B430-1409C532A211}" destId="{E446F1EB-03F6-48C1-8922-DDF4A2CCF551}" srcOrd="2" destOrd="0" presId="urn:microsoft.com/office/officeart/2005/8/layout/list1"/>
    <dgm:cxn modelId="{EF8D01D9-90D9-45A8-8C60-E716BE0F577B}" type="presParOf" srcId="{B64895E9-92EB-4151-B430-1409C532A211}" destId="{FC9CCA39-FE8B-4987-BB91-E055A614E520}" srcOrd="3" destOrd="0" presId="urn:microsoft.com/office/officeart/2005/8/layout/list1"/>
    <dgm:cxn modelId="{05C19447-8D2A-4497-8791-2E56EDC1F3D7}" type="presParOf" srcId="{B64895E9-92EB-4151-B430-1409C532A211}" destId="{F3BC4DF8-8B6C-46E3-86A2-DF45264398E9}" srcOrd="4" destOrd="0" presId="urn:microsoft.com/office/officeart/2005/8/layout/list1"/>
    <dgm:cxn modelId="{57C0805E-3507-4453-B757-04DFA5D940C8}" type="presParOf" srcId="{F3BC4DF8-8B6C-46E3-86A2-DF45264398E9}" destId="{FCED610F-35E3-4855-B0F3-AC6D1BBC8A74}" srcOrd="0" destOrd="0" presId="urn:microsoft.com/office/officeart/2005/8/layout/list1"/>
    <dgm:cxn modelId="{68C32684-50B9-4E9B-A966-7DBC837A773D}" type="presParOf" srcId="{F3BC4DF8-8B6C-46E3-86A2-DF45264398E9}" destId="{BFE0D369-6EC8-4A03-A9C1-1A9AC89F587D}" srcOrd="1" destOrd="0" presId="urn:microsoft.com/office/officeart/2005/8/layout/list1"/>
    <dgm:cxn modelId="{8892F6E3-D77B-470E-B9EA-7E805E59D3AA}" type="presParOf" srcId="{B64895E9-92EB-4151-B430-1409C532A211}" destId="{ADE0EE73-89E2-40C0-AE1E-E408A78CD996}" srcOrd="5" destOrd="0" presId="urn:microsoft.com/office/officeart/2005/8/layout/list1"/>
    <dgm:cxn modelId="{64B85E89-D98E-493E-93D1-70ABB0F31B2C}" type="presParOf" srcId="{B64895E9-92EB-4151-B430-1409C532A211}" destId="{81B235F3-51A7-448A-A58B-69141F9A2963}" srcOrd="6" destOrd="0" presId="urn:microsoft.com/office/officeart/2005/8/layout/list1"/>
    <dgm:cxn modelId="{833936A8-F374-4B0C-90E9-373B1937B73D}" type="presParOf" srcId="{B64895E9-92EB-4151-B430-1409C532A211}" destId="{0D0A7284-5445-4269-B298-F66CC3618C79}" srcOrd="7" destOrd="0" presId="urn:microsoft.com/office/officeart/2005/8/layout/list1"/>
    <dgm:cxn modelId="{435F5DDD-9473-4515-BA5E-39C2C7931391}" type="presParOf" srcId="{B64895E9-92EB-4151-B430-1409C532A211}" destId="{A03ACF73-B01E-47D4-A512-042A0A4B2EF8}" srcOrd="8" destOrd="0" presId="urn:microsoft.com/office/officeart/2005/8/layout/list1"/>
    <dgm:cxn modelId="{8D287E48-34F4-450F-BB46-31E8308AE244}" type="presParOf" srcId="{A03ACF73-B01E-47D4-A512-042A0A4B2EF8}" destId="{00B5D14B-7F0A-4C82-8664-3655E6B877A4}" srcOrd="0" destOrd="0" presId="urn:microsoft.com/office/officeart/2005/8/layout/list1"/>
    <dgm:cxn modelId="{C1B866F5-A764-4EB4-B698-7C7149839AC7}" type="presParOf" srcId="{A03ACF73-B01E-47D4-A512-042A0A4B2EF8}" destId="{2046DF7A-64E3-4EB1-ABFE-B5EA325C7030}" srcOrd="1" destOrd="0" presId="urn:microsoft.com/office/officeart/2005/8/layout/list1"/>
    <dgm:cxn modelId="{97BE891C-E6D5-4CF9-989A-F89561B972E9}" type="presParOf" srcId="{B64895E9-92EB-4151-B430-1409C532A211}" destId="{D8C7CF74-F5B1-4FEF-9473-551656286E1D}" srcOrd="9" destOrd="0" presId="urn:microsoft.com/office/officeart/2005/8/layout/list1"/>
    <dgm:cxn modelId="{2389E76D-1D31-4DD6-B3E2-F151D5C5BD05}" type="presParOf" srcId="{B64895E9-92EB-4151-B430-1409C532A211}" destId="{F27CA485-5BF9-4E2C-B568-C3F1E09F102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87F3FC9-93C8-4823-842D-2824037CDFE0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pPr rtl="1"/>
          <a:endParaRPr lang="fa-IR"/>
        </a:p>
      </dgm:t>
    </dgm:pt>
    <dgm:pt modelId="{2F734953-45A2-4326-ACC6-8A27EFADABCA}">
      <dgm:prSet phldrT="[Text]" custT="1"/>
      <dgm:spPr/>
      <dgm:t>
        <a:bodyPr/>
        <a:lstStyle/>
        <a:p>
          <a:pPr algn="just" rtl="1">
            <a:buNone/>
          </a:pPr>
          <a:r>
            <a:rPr lang="fa-IR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rPr>
            <a:t>- </a:t>
          </a:r>
          <a:r>
            <a:rPr lang="fa-IR" sz="2400" b="1" dirty="0" err="1">
              <a:solidFill>
                <a:srgbClr val="0000FF"/>
              </a:solidFill>
              <a:cs typeface="B Nazanin" pitchFamily="2" charset="-78"/>
            </a:rPr>
            <a:t>هزینه‎های</a:t>
          </a:r>
          <a:r>
            <a:rPr lang="fa-IR" sz="2400" b="1" dirty="0">
              <a:solidFill>
                <a:srgbClr val="0000FF"/>
              </a:solidFill>
              <a:cs typeface="B Nazanin" pitchFamily="2" charset="-78"/>
            </a:rPr>
            <a:t> درمانی</a:t>
          </a:r>
        </a:p>
        <a:p>
          <a:pPr algn="just" rtl="1">
            <a:buFont typeface="Wingdings" panose="05000000000000000000" pitchFamily="2" charset="2"/>
            <a:buChar char="ü"/>
          </a:pPr>
          <a:r>
            <a:rPr lang="ar-SA" sz="2400" dirty="0">
              <a:solidFill>
                <a:schemeClr val="tx1"/>
              </a:solidFill>
              <a:effectLst/>
              <a:latin typeface="IPT.Nazanin"/>
              <a:ea typeface="Times New Roman" panose="02020603050405020304" pitchFamily="18" charset="0"/>
              <a:cs typeface="B Nazanin" panose="00000400000000000000" pitchFamily="2" charset="-78"/>
            </a:rPr>
            <a:t>هزینه‌های دارو و درمان پرداختی تا سقف تعرفه </a:t>
          </a:r>
          <a:r>
            <a:rPr lang="fa-IR" sz="2400" dirty="0">
              <a:solidFill>
                <a:schemeClr val="tx1"/>
              </a:solidFill>
              <a:effectLst/>
              <a:latin typeface="IPT.Nazanin"/>
              <a:ea typeface="Times New Roman" panose="02020603050405020304" pitchFamily="18" charset="0"/>
              <a:cs typeface="B Nazanin" panose="00000400000000000000" pitchFamily="2" charset="-78"/>
            </a:rPr>
            <a:t>عادی اعلامی دولت</a:t>
          </a:r>
        </a:p>
        <a:p>
          <a:pPr algn="just" rtl="1">
            <a:buFont typeface="Wingdings" panose="05000000000000000000" pitchFamily="2" charset="2"/>
            <a:buChar char="Ø"/>
          </a:pPr>
          <a:r>
            <a:rPr lang="fa-IR" sz="2400" b="1" dirty="0">
              <a:solidFill>
                <a:schemeClr val="tx1"/>
              </a:solidFill>
              <a:cs typeface="B Nazanin" pitchFamily="2" charset="-78"/>
            </a:rPr>
            <a:t>- </a:t>
          </a:r>
          <a:r>
            <a:rPr lang="fa-IR" sz="2400" b="1" dirty="0">
              <a:solidFill>
                <a:srgbClr val="0000FF"/>
              </a:solidFill>
              <a:cs typeface="B Nazanin" pitchFamily="2" charset="-78"/>
            </a:rPr>
            <a:t>هزینه بیمه</a:t>
          </a:r>
        </a:p>
        <a:p>
          <a:pPr algn="just" rtl="1">
            <a:buFont typeface="Wingdings" panose="05000000000000000000" pitchFamily="2" charset="2"/>
            <a:buChar char="ü"/>
          </a:pPr>
          <a:r>
            <a:rPr lang="ar-SA" sz="2400" dirty="0">
              <a:solidFill>
                <a:schemeClr val="tx1"/>
              </a:solidFill>
              <a:latin typeface="Times New Roman" panose="02020603050405020304" pitchFamily="18" charset="0"/>
              <a:cs typeface="B Nazanin" panose="00000400000000000000" pitchFamily="2" charset="-78"/>
            </a:rPr>
            <a:t>حق بیمه درمانی پرداختی به مؤسسات بیمه ایرانی بابت بیمه درمانی تا سقف معافیت پایه</a:t>
          </a:r>
          <a:endParaRPr lang="fa-IR" sz="2400" dirty="0">
            <a:solidFill>
              <a:schemeClr val="tx1"/>
            </a:solidFill>
            <a:latin typeface="Times New Roman" panose="02020603050405020304" pitchFamily="18" charset="0"/>
            <a:cs typeface="B Nazanin" panose="00000400000000000000" pitchFamily="2" charset="-78"/>
          </a:endParaRPr>
        </a:p>
        <a:p>
          <a:pPr algn="just" rtl="1">
            <a:buFont typeface="Wingdings" panose="05000000000000000000" pitchFamily="2" charset="2"/>
            <a:buChar char="Ø"/>
          </a:pPr>
          <a:r>
            <a:rPr lang="fa-IR" sz="2400" b="1" dirty="0">
              <a:solidFill>
                <a:schemeClr val="tx1"/>
              </a:solidFill>
              <a:latin typeface="IPT.Nazanin"/>
              <a:ea typeface="Times New Roman" panose="02020603050405020304" pitchFamily="18" charset="0"/>
              <a:cs typeface="B Nazanin" panose="00000400000000000000" pitchFamily="2" charset="-78"/>
            </a:rPr>
            <a:t>- </a:t>
          </a:r>
          <a:r>
            <a:rPr lang="fa-IR" sz="2400" b="1" dirty="0" err="1">
              <a:solidFill>
                <a:srgbClr val="0000FF"/>
              </a:solidFill>
              <a:latin typeface="IPT.Nazanin"/>
              <a:ea typeface="Times New Roman" panose="02020603050405020304" pitchFamily="18" charset="0"/>
              <a:cs typeface="B Nazanin" panose="00000400000000000000" pitchFamily="2" charset="-78"/>
            </a:rPr>
            <a:t>هزینه‎های</a:t>
          </a:r>
          <a:r>
            <a:rPr lang="fa-IR" sz="2400" b="1" dirty="0">
              <a:solidFill>
                <a:srgbClr val="0000FF"/>
              </a:solidFill>
              <a:latin typeface="IPT.Nazanin"/>
              <a:ea typeface="Times New Roman" panose="02020603050405020304" pitchFamily="18" charset="0"/>
              <a:cs typeface="B Nazanin" panose="00000400000000000000" pitchFamily="2" charset="-78"/>
            </a:rPr>
            <a:t> تحصیل</a:t>
          </a:r>
          <a:endParaRPr lang="fa-IR" sz="2400" b="1" dirty="0">
            <a:solidFill>
              <a:srgbClr val="0000FF"/>
            </a:solidFill>
            <a:effectLst/>
            <a:latin typeface="IPT.Nazanin"/>
            <a:ea typeface="Times New Roman" panose="02020603050405020304" pitchFamily="18" charset="0"/>
            <a:cs typeface="B Nazanin" panose="00000400000000000000" pitchFamily="2" charset="-78"/>
          </a:endParaRPr>
        </a:p>
        <a:p>
          <a:pPr algn="just" rtl="1">
            <a:buFont typeface="Wingdings" panose="05000000000000000000" pitchFamily="2" charset="2"/>
            <a:buChar char="ü"/>
          </a:pPr>
          <a:r>
            <a:rPr lang="fa-IR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rPr>
            <a:t>هزینه های </a:t>
          </a:r>
          <a:r>
            <a:rPr lang="fa-IR" sz="2400" dirty="0">
              <a:solidFill>
                <a:schemeClr val="tx1"/>
              </a:solidFill>
              <a:latin typeface="Times New Roman" panose="02020603050405020304" pitchFamily="18" charset="0"/>
              <a:cs typeface="B Nazanin" panose="00000400000000000000" pitchFamily="2" charset="-78"/>
            </a:rPr>
            <a:t>آموزشی </a:t>
          </a:r>
          <a:r>
            <a:rPr lang="ar-SA" sz="2400" dirty="0">
              <a:solidFill>
                <a:schemeClr val="tx1"/>
              </a:solidFill>
              <a:latin typeface="Times New Roman" panose="02020603050405020304" pitchFamily="18" charset="0"/>
              <a:cs typeface="B Nazanin" panose="00000400000000000000" pitchFamily="2" charset="-78"/>
            </a:rPr>
            <a:t>تا پایان دوره دبیرستان مطابق شهریه اعلامی توسط وزارت آموزش و پرورش تا سقف معافیت پایه برای هر فرزند</a:t>
          </a:r>
          <a:endParaRPr lang="fa-IR" sz="2400" dirty="0">
            <a:solidFill>
              <a:schemeClr val="tx1"/>
            </a:solidFill>
          </a:endParaRPr>
        </a:p>
      </dgm:t>
    </dgm:pt>
    <dgm:pt modelId="{847AEC61-83F2-4F2E-9250-2256A134CFA5}" type="parTrans" cxnId="{151E28AA-98FD-4D4D-A816-465B5542BA38}">
      <dgm:prSet/>
      <dgm:spPr/>
      <dgm:t>
        <a:bodyPr/>
        <a:lstStyle/>
        <a:p>
          <a:pPr rtl="1"/>
          <a:endParaRPr lang="fa-IR">
            <a:solidFill>
              <a:schemeClr val="tx1"/>
            </a:solidFill>
          </a:endParaRPr>
        </a:p>
      </dgm:t>
    </dgm:pt>
    <dgm:pt modelId="{30631360-D897-4000-82E5-289DC6236897}" type="sibTrans" cxnId="{151E28AA-98FD-4D4D-A816-465B5542BA38}">
      <dgm:prSet/>
      <dgm:spPr/>
      <dgm:t>
        <a:bodyPr/>
        <a:lstStyle/>
        <a:p>
          <a:pPr rtl="1"/>
          <a:endParaRPr lang="fa-IR">
            <a:solidFill>
              <a:schemeClr val="tx1"/>
            </a:solidFill>
          </a:endParaRPr>
        </a:p>
      </dgm:t>
    </dgm:pt>
    <dgm:pt modelId="{502DA5EB-29F7-4597-A5DE-E2C39DE0904F}" type="pres">
      <dgm:prSet presAssocID="{D87F3FC9-93C8-4823-842D-2824037CDFE0}" presName="linear" presStyleCnt="0">
        <dgm:presLayoutVars>
          <dgm:animLvl val="lvl"/>
          <dgm:resizeHandles val="exact"/>
        </dgm:presLayoutVars>
      </dgm:prSet>
      <dgm:spPr/>
    </dgm:pt>
    <dgm:pt modelId="{3F590EC5-EBFD-4196-91F6-FA759D53B136}" type="pres">
      <dgm:prSet presAssocID="{2F734953-45A2-4326-ACC6-8A27EFADABCA}" presName="parentText" presStyleLbl="node1" presStyleIdx="0" presStyleCnt="1" custLinFactNeighborX="-2540" custLinFactNeighborY="-4256">
        <dgm:presLayoutVars>
          <dgm:chMax val="0"/>
          <dgm:bulletEnabled val="1"/>
        </dgm:presLayoutVars>
      </dgm:prSet>
      <dgm:spPr/>
    </dgm:pt>
  </dgm:ptLst>
  <dgm:cxnLst>
    <dgm:cxn modelId="{FD6D964E-CD1A-4A9D-BD2F-FBEC64C87581}" type="presOf" srcId="{D87F3FC9-93C8-4823-842D-2824037CDFE0}" destId="{502DA5EB-29F7-4597-A5DE-E2C39DE0904F}" srcOrd="0" destOrd="0" presId="urn:microsoft.com/office/officeart/2005/8/layout/vList2"/>
    <dgm:cxn modelId="{9E79468E-DD0C-4256-A0FA-5A1F71DCF264}" type="presOf" srcId="{2F734953-45A2-4326-ACC6-8A27EFADABCA}" destId="{3F590EC5-EBFD-4196-91F6-FA759D53B136}" srcOrd="0" destOrd="0" presId="urn:microsoft.com/office/officeart/2005/8/layout/vList2"/>
    <dgm:cxn modelId="{151E28AA-98FD-4D4D-A816-465B5542BA38}" srcId="{D87F3FC9-93C8-4823-842D-2824037CDFE0}" destId="{2F734953-45A2-4326-ACC6-8A27EFADABCA}" srcOrd="0" destOrd="0" parTransId="{847AEC61-83F2-4F2E-9250-2256A134CFA5}" sibTransId="{30631360-D897-4000-82E5-289DC6236897}"/>
    <dgm:cxn modelId="{2E612FBB-C09E-4B87-80A5-CA7D835FACB8}" type="presParOf" srcId="{502DA5EB-29F7-4597-A5DE-E2C39DE0904F}" destId="{3F590EC5-EBFD-4196-91F6-FA759D53B13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87F3FC9-93C8-4823-842D-2824037CDFE0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pPr rtl="1"/>
          <a:endParaRPr lang="fa-IR"/>
        </a:p>
      </dgm:t>
    </dgm:pt>
    <dgm:pt modelId="{2F734953-45A2-4326-ACC6-8A27EFADABCA}">
      <dgm:prSet phldrT="[Text]" custT="1"/>
      <dgm:spPr/>
      <dgm:t>
        <a:bodyPr/>
        <a:lstStyle/>
        <a:p>
          <a:pPr algn="just" rtl="1">
            <a:buNone/>
          </a:pPr>
          <a:r>
            <a:rPr lang="fa-IR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rPr>
            <a:t>- </a:t>
          </a:r>
          <a:r>
            <a:rPr lang="fa-IR" sz="2400" b="1" kern="1200" dirty="0">
              <a:solidFill>
                <a:srgbClr val="0000FF"/>
              </a:solidFill>
              <a:latin typeface="Corbel" panose="020B0503020204020204"/>
              <a:ea typeface="+mn-ea"/>
              <a:cs typeface="B Nazanin" pitchFamily="2" charset="-78"/>
            </a:rPr>
            <a:t>هزینه اجاره</a:t>
          </a:r>
        </a:p>
        <a:p>
          <a:pPr algn="just" rtl="1">
            <a:buFont typeface="Wingdings" panose="05000000000000000000" pitchFamily="2" charset="2"/>
            <a:buChar char="ü"/>
          </a:pPr>
          <a:r>
            <a:rPr lang="fa-IR" sz="2600" kern="1200" dirty="0">
              <a:solidFill>
                <a:schemeClr val="tx1"/>
              </a:solidFill>
              <a:latin typeface="Times New Roman" panose="02020603050405020304" pitchFamily="18" charset="0"/>
              <a:cs typeface="B Nazanin" panose="00000400000000000000" pitchFamily="2" charset="-78"/>
            </a:rPr>
            <a:t>اجاره پرداختی بابت یک واحد مسکونی برای سکونت مشروط به ثبت قرارداد در سامانه مودیان تا 1.5 برابر مبلغ معافیت پایه</a:t>
          </a:r>
          <a:endParaRPr lang="fa-IR" sz="2600" kern="1200" dirty="0">
            <a:solidFill>
              <a:schemeClr val="tx1"/>
            </a:solidFill>
            <a:effectLst/>
            <a:latin typeface="IPT.Nazanin"/>
            <a:ea typeface="Times New Roman" panose="02020603050405020304" pitchFamily="18" charset="0"/>
            <a:cs typeface="B Nazanin" panose="00000400000000000000" pitchFamily="2" charset="-78"/>
          </a:endParaRPr>
        </a:p>
        <a:p>
          <a:pPr algn="just" rtl="1">
            <a:buFont typeface="Wingdings" panose="05000000000000000000" pitchFamily="2" charset="2"/>
            <a:buChar char="Ø"/>
          </a:pPr>
          <a:r>
            <a:rPr lang="fa-IR" sz="2600" b="1" kern="1200" dirty="0">
              <a:latin typeface="IPT.Nazanin"/>
              <a:ea typeface="Times New Roman" panose="02020603050405020304" pitchFamily="18" charset="0"/>
              <a:cs typeface="B Nazanin" panose="00000400000000000000" pitchFamily="2" charset="-78"/>
            </a:rPr>
            <a:t>- </a:t>
          </a:r>
          <a:r>
            <a:rPr lang="fa-IR" sz="2400" b="1" kern="1200" dirty="0" err="1">
              <a:solidFill>
                <a:srgbClr val="0000FF"/>
              </a:solidFill>
              <a:latin typeface="Corbel" panose="020B0503020204020204"/>
              <a:ea typeface="+mn-ea"/>
              <a:cs typeface="B Nazanin" pitchFamily="2" charset="-78"/>
            </a:rPr>
            <a:t>هزینه‎های</a:t>
          </a:r>
          <a:r>
            <a:rPr lang="fa-IR" sz="2400" b="1" kern="1200" dirty="0">
              <a:solidFill>
                <a:srgbClr val="0000FF"/>
              </a:solidFill>
              <a:latin typeface="Corbel" panose="020B0503020204020204"/>
              <a:ea typeface="+mn-ea"/>
              <a:cs typeface="B Nazanin" pitchFamily="2" charset="-78"/>
            </a:rPr>
            <a:t> وام مسکن</a:t>
          </a:r>
        </a:p>
        <a:p>
          <a:pPr algn="just" rtl="1">
            <a:buFont typeface="Wingdings" panose="05000000000000000000" pitchFamily="2" charset="2"/>
            <a:buChar char="ü"/>
          </a:pPr>
          <a:r>
            <a:rPr lang="ar-SA" sz="2600" kern="1200" dirty="0">
              <a:solidFill>
                <a:schemeClr val="tx1"/>
              </a:solidFill>
              <a:latin typeface="Times New Roman" panose="02020603050405020304" pitchFamily="18" charset="0"/>
              <a:cs typeface="B Nazanin" panose="00000400000000000000" pitchFamily="2" charset="-78"/>
            </a:rPr>
            <a:t>سود و کارمزد اقساط تسهیلات مسکن دریافتی از بانکها و موسسات اعتباری غیربانکی مجاز </a:t>
          </a:r>
          <a:r>
            <a:rPr lang="fa-IR" sz="2600" kern="1200" dirty="0">
              <a:solidFill>
                <a:schemeClr val="tx1"/>
              </a:solidFill>
              <a:latin typeface="Times New Roman" panose="02020603050405020304" pitchFamily="18" charset="0"/>
              <a:cs typeface="B Nazanin" panose="00000400000000000000" pitchFamily="2" charset="-78"/>
            </a:rPr>
            <a:t>تا یک برابر مبلغ معافیت پایه</a:t>
          </a:r>
        </a:p>
        <a:p>
          <a:pPr algn="just" rtl="1">
            <a:buNone/>
          </a:pPr>
          <a:r>
            <a:rPr lang="fa-IR" sz="2600" kern="1200" dirty="0">
              <a:solidFill>
                <a:srgbClr val="FF0000"/>
              </a:solidFill>
              <a:effectLst/>
              <a:latin typeface="IPT.Nazanin"/>
              <a:ea typeface="Times New Roman" panose="02020603050405020304" pitchFamily="18" charset="0"/>
              <a:cs typeface="B Nazanin" panose="00000400000000000000" pitchFamily="2" charset="-78"/>
            </a:rPr>
            <a:t>تنها یکی از دو مورد مذکور (</a:t>
          </a:r>
          <a:r>
            <a:rPr lang="fa-IR" sz="2600" kern="1200" dirty="0" err="1">
              <a:solidFill>
                <a:srgbClr val="FF0000"/>
              </a:solidFill>
              <a:effectLst/>
              <a:latin typeface="IPT.Nazanin"/>
              <a:ea typeface="Times New Roman" panose="02020603050405020304" pitchFamily="18" charset="0"/>
              <a:cs typeface="B Nazanin" panose="00000400000000000000" pitchFamily="2" charset="-78"/>
            </a:rPr>
            <a:t>هرکدام</a:t>
          </a:r>
          <a:r>
            <a:rPr lang="fa-IR" sz="2600" kern="1200" dirty="0">
              <a:solidFill>
                <a:srgbClr val="FF0000"/>
              </a:solidFill>
              <a:effectLst/>
              <a:latin typeface="IPT.Nazanin"/>
              <a:ea typeface="Times New Roman" panose="02020603050405020304" pitchFamily="18" charset="0"/>
              <a:cs typeface="B Nazanin" panose="00000400000000000000" pitchFamily="2" charset="-78"/>
            </a:rPr>
            <a:t> که بیشتر باشد) قابل قبول است</a:t>
          </a:r>
          <a:r>
            <a:rPr lang="fa-IR" sz="2600" kern="1200" dirty="0">
              <a:solidFill>
                <a:srgbClr val="FF0000"/>
              </a:solidFill>
              <a:latin typeface="IPT.Nazanin"/>
              <a:ea typeface="Times New Roman" panose="02020603050405020304" pitchFamily="18" charset="0"/>
              <a:cs typeface="B Nazanin" panose="00000400000000000000" pitchFamily="2" charset="-78"/>
            </a:rPr>
            <a:t>.</a:t>
          </a:r>
          <a:endParaRPr lang="fa-IR" sz="2600" kern="1200" dirty="0">
            <a:solidFill>
              <a:srgbClr val="FF0000"/>
            </a:solidFill>
          </a:endParaRPr>
        </a:p>
      </dgm:t>
    </dgm:pt>
    <dgm:pt modelId="{847AEC61-83F2-4F2E-9250-2256A134CFA5}" type="parTrans" cxnId="{151E28AA-98FD-4D4D-A816-465B5542BA38}">
      <dgm:prSet/>
      <dgm:spPr/>
      <dgm:t>
        <a:bodyPr/>
        <a:lstStyle/>
        <a:p>
          <a:pPr rtl="1"/>
          <a:endParaRPr lang="fa-IR"/>
        </a:p>
      </dgm:t>
    </dgm:pt>
    <dgm:pt modelId="{30631360-D897-4000-82E5-289DC6236897}" type="sibTrans" cxnId="{151E28AA-98FD-4D4D-A816-465B5542BA38}">
      <dgm:prSet/>
      <dgm:spPr/>
      <dgm:t>
        <a:bodyPr/>
        <a:lstStyle/>
        <a:p>
          <a:pPr rtl="1"/>
          <a:endParaRPr lang="fa-IR"/>
        </a:p>
      </dgm:t>
    </dgm:pt>
    <dgm:pt modelId="{502DA5EB-29F7-4597-A5DE-E2C39DE0904F}" type="pres">
      <dgm:prSet presAssocID="{D87F3FC9-93C8-4823-842D-2824037CDFE0}" presName="linear" presStyleCnt="0">
        <dgm:presLayoutVars>
          <dgm:animLvl val="lvl"/>
          <dgm:resizeHandles val="exact"/>
        </dgm:presLayoutVars>
      </dgm:prSet>
      <dgm:spPr/>
    </dgm:pt>
    <dgm:pt modelId="{3F590EC5-EBFD-4196-91F6-FA759D53B136}" type="pres">
      <dgm:prSet presAssocID="{2F734953-45A2-4326-ACC6-8A27EFADABCA}" presName="parentText" presStyleLbl="node1" presStyleIdx="0" presStyleCnt="1" custLinFactNeighborX="169" custLinFactNeighborY="1070">
        <dgm:presLayoutVars>
          <dgm:chMax val="0"/>
          <dgm:bulletEnabled val="1"/>
        </dgm:presLayoutVars>
      </dgm:prSet>
      <dgm:spPr/>
    </dgm:pt>
  </dgm:ptLst>
  <dgm:cxnLst>
    <dgm:cxn modelId="{FD6D964E-CD1A-4A9D-BD2F-FBEC64C87581}" type="presOf" srcId="{D87F3FC9-93C8-4823-842D-2824037CDFE0}" destId="{502DA5EB-29F7-4597-A5DE-E2C39DE0904F}" srcOrd="0" destOrd="0" presId="urn:microsoft.com/office/officeart/2005/8/layout/vList2"/>
    <dgm:cxn modelId="{9E79468E-DD0C-4256-A0FA-5A1F71DCF264}" type="presOf" srcId="{2F734953-45A2-4326-ACC6-8A27EFADABCA}" destId="{3F590EC5-EBFD-4196-91F6-FA759D53B136}" srcOrd="0" destOrd="0" presId="urn:microsoft.com/office/officeart/2005/8/layout/vList2"/>
    <dgm:cxn modelId="{151E28AA-98FD-4D4D-A816-465B5542BA38}" srcId="{D87F3FC9-93C8-4823-842D-2824037CDFE0}" destId="{2F734953-45A2-4326-ACC6-8A27EFADABCA}" srcOrd="0" destOrd="0" parTransId="{847AEC61-83F2-4F2E-9250-2256A134CFA5}" sibTransId="{30631360-D897-4000-82E5-289DC6236897}"/>
    <dgm:cxn modelId="{2E612FBB-C09E-4B87-80A5-CA7D835FACB8}" type="presParOf" srcId="{502DA5EB-29F7-4597-A5DE-E2C39DE0904F}" destId="{3F590EC5-EBFD-4196-91F6-FA759D53B13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87F3FC9-93C8-4823-842D-2824037CDFE0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pPr rtl="1"/>
          <a:endParaRPr lang="fa-IR"/>
        </a:p>
      </dgm:t>
    </dgm:pt>
    <dgm:pt modelId="{2F734953-45A2-4326-ACC6-8A27EFADABCA}">
      <dgm:prSet phldrT="[Text]" custT="1"/>
      <dgm:spPr/>
      <dgm:t>
        <a:bodyPr/>
        <a:lstStyle/>
        <a:p>
          <a:pPr algn="just" rtl="1">
            <a:buNone/>
          </a:pPr>
          <a:r>
            <a:rPr lang="fa-IR" sz="2800" dirty="0">
              <a:cs typeface="B Nazanin" pitchFamily="2" charset="-78"/>
            </a:rPr>
            <a:t>- </a:t>
          </a:r>
          <a:r>
            <a:rPr lang="ar-SA" sz="2800" dirty="0">
              <a:solidFill>
                <a:schemeClr val="tx1"/>
              </a:solidFill>
              <a:cs typeface="B Nazanin" pitchFamily="2" charset="-78"/>
            </a:rPr>
            <a:t>درصورت عدم تسلیم اسناد و مدارک </a:t>
          </a:r>
          <a:r>
            <a:rPr lang="fa-IR" sz="2800" dirty="0">
              <a:solidFill>
                <a:schemeClr val="tx1"/>
              </a:solidFill>
              <a:cs typeface="B Nazanin" pitchFamily="2" charset="-78"/>
            </a:rPr>
            <a:t>برای </a:t>
          </a:r>
          <a:r>
            <a:rPr lang="ar-SA" sz="2800" dirty="0">
              <a:solidFill>
                <a:schemeClr val="tx1"/>
              </a:solidFill>
              <a:cs typeface="B Nazanin" pitchFamily="2" charset="-78"/>
            </a:rPr>
            <a:t>کسورات درمان و تحصیل از سوی مؤدی، 15 درصد معافیت پایه به عنوان کسورات استاندارد از جمع درآمد شخص کسر می‌</a:t>
          </a:r>
          <a:r>
            <a:rPr lang="fa-IR" sz="2800" dirty="0">
              <a:solidFill>
                <a:schemeClr val="tx1"/>
              </a:solidFill>
              <a:cs typeface="B Nazanin" pitchFamily="2" charset="-78"/>
            </a:rPr>
            <a:t>شو</a:t>
          </a:r>
          <a:r>
            <a:rPr lang="ar-SA" sz="2800" dirty="0">
              <a:solidFill>
                <a:schemeClr val="tx1"/>
              </a:solidFill>
              <a:cs typeface="B Nazanin" pitchFamily="2" charset="-78"/>
            </a:rPr>
            <a:t>د. </a:t>
          </a:r>
          <a:endParaRPr lang="en-US" sz="2800" dirty="0">
            <a:solidFill>
              <a:schemeClr val="tx1"/>
            </a:solidFill>
            <a:cs typeface="B Nazanin" pitchFamily="2" charset="-78"/>
          </a:endParaRPr>
        </a:p>
        <a:p>
          <a:pPr algn="just" rtl="1">
            <a:buNone/>
          </a:pPr>
          <a:r>
            <a:rPr lang="fa-IR" sz="2800" dirty="0">
              <a:solidFill>
                <a:srgbClr val="FF0000"/>
              </a:solidFill>
              <a:latin typeface="IPT.Nazanin"/>
              <a:cs typeface="B Nazanin" panose="00000400000000000000" pitchFamily="2" charset="-78"/>
            </a:rPr>
            <a:t>نکته: </a:t>
          </a:r>
          <a:r>
            <a:rPr lang="ar-SA" sz="2800" dirty="0">
              <a:solidFill>
                <a:srgbClr val="0000FF"/>
              </a:solidFill>
              <a:latin typeface="IPT.Nazanin"/>
              <a:cs typeface="B Nazanin" panose="00000400000000000000" pitchFamily="2" charset="-78"/>
            </a:rPr>
            <a:t>مجموع معافیت­ها، تخفیفات و درآمد مشمول نرخ صفر اشخاص حقیقی در منابع مختلف مشمول مالیات، نمی­تواند از 4 برابر معافیت </a:t>
          </a:r>
          <a:r>
            <a:rPr lang="fa-IR" sz="2800" dirty="0">
              <a:solidFill>
                <a:srgbClr val="0000FF"/>
              </a:solidFill>
              <a:latin typeface="IPT.Nazanin"/>
              <a:cs typeface="B Nazanin" panose="00000400000000000000" pitchFamily="2" charset="-78"/>
            </a:rPr>
            <a:t>پایه</a:t>
          </a:r>
          <a:r>
            <a:rPr lang="ar-SA" sz="2800" dirty="0">
              <a:solidFill>
                <a:srgbClr val="0000FF"/>
              </a:solidFill>
              <a:latin typeface="IPT.Nazanin"/>
              <a:cs typeface="B Nazanin" panose="00000400000000000000" pitchFamily="2" charset="-78"/>
            </a:rPr>
            <a:t> بیشتر ­باشد.</a:t>
          </a:r>
          <a:endParaRPr lang="fa-IR" sz="2800" dirty="0">
            <a:solidFill>
              <a:srgbClr val="0000FF"/>
            </a:solidFill>
          </a:endParaRPr>
        </a:p>
      </dgm:t>
    </dgm:pt>
    <dgm:pt modelId="{847AEC61-83F2-4F2E-9250-2256A134CFA5}" type="parTrans" cxnId="{151E28AA-98FD-4D4D-A816-465B5542BA38}">
      <dgm:prSet/>
      <dgm:spPr/>
      <dgm:t>
        <a:bodyPr/>
        <a:lstStyle/>
        <a:p>
          <a:pPr rtl="1"/>
          <a:endParaRPr lang="fa-IR"/>
        </a:p>
      </dgm:t>
    </dgm:pt>
    <dgm:pt modelId="{30631360-D897-4000-82E5-289DC6236897}" type="sibTrans" cxnId="{151E28AA-98FD-4D4D-A816-465B5542BA38}">
      <dgm:prSet/>
      <dgm:spPr/>
      <dgm:t>
        <a:bodyPr/>
        <a:lstStyle/>
        <a:p>
          <a:pPr rtl="1"/>
          <a:endParaRPr lang="fa-IR"/>
        </a:p>
      </dgm:t>
    </dgm:pt>
    <dgm:pt modelId="{502DA5EB-29F7-4597-A5DE-E2C39DE0904F}" type="pres">
      <dgm:prSet presAssocID="{D87F3FC9-93C8-4823-842D-2824037CDFE0}" presName="linear" presStyleCnt="0">
        <dgm:presLayoutVars>
          <dgm:animLvl val="lvl"/>
          <dgm:resizeHandles val="exact"/>
        </dgm:presLayoutVars>
      </dgm:prSet>
      <dgm:spPr/>
    </dgm:pt>
    <dgm:pt modelId="{3F590EC5-EBFD-4196-91F6-FA759D53B136}" type="pres">
      <dgm:prSet presAssocID="{2F734953-45A2-4326-ACC6-8A27EFADABCA}" presName="parentText" presStyleLbl="node1" presStyleIdx="0" presStyleCnt="1" custLinFactNeighborX="-2540" custLinFactNeighborY="-4256">
        <dgm:presLayoutVars>
          <dgm:chMax val="0"/>
          <dgm:bulletEnabled val="1"/>
        </dgm:presLayoutVars>
      </dgm:prSet>
      <dgm:spPr/>
    </dgm:pt>
  </dgm:ptLst>
  <dgm:cxnLst>
    <dgm:cxn modelId="{FD6D964E-CD1A-4A9D-BD2F-FBEC64C87581}" type="presOf" srcId="{D87F3FC9-93C8-4823-842D-2824037CDFE0}" destId="{502DA5EB-29F7-4597-A5DE-E2C39DE0904F}" srcOrd="0" destOrd="0" presId="urn:microsoft.com/office/officeart/2005/8/layout/vList2"/>
    <dgm:cxn modelId="{9E79468E-DD0C-4256-A0FA-5A1F71DCF264}" type="presOf" srcId="{2F734953-45A2-4326-ACC6-8A27EFADABCA}" destId="{3F590EC5-EBFD-4196-91F6-FA759D53B136}" srcOrd="0" destOrd="0" presId="urn:microsoft.com/office/officeart/2005/8/layout/vList2"/>
    <dgm:cxn modelId="{151E28AA-98FD-4D4D-A816-465B5542BA38}" srcId="{D87F3FC9-93C8-4823-842D-2824037CDFE0}" destId="{2F734953-45A2-4326-ACC6-8A27EFADABCA}" srcOrd="0" destOrd="0" parTransId="{847AEC61-83F2-4F2E-9250-2256A134CFA5}" sibTransId="{30631360-D897-4000-82E5-289DC6236897}"/>
    <dgm:cxn modelId="{2E612FBB-C09E-4B87-80A5-CA7D835FACB8}" type="presParOf" srcId="{502DA5EB-29F7-4597-A5DE-E2C39DE0904F}" destId="{3F590EC5-EBFD-4196-91F6-FA759D53B13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87F3FC9-93C8-4823-842D-2824037CDFE0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pPr rtl="1"/>
          <a:endParaRPr lang="fa-IR"/>
        </a:p>
      </dgm:t>
    </dgm:pt>
    <dgm:pt modelId="{2F734953-45A2-4326-ACC6-8A27EFADABCA}">
      <dgm:prSet phldrT="[Text]" custT="1"/>
      <dgm:spPr/>
      <dgm:t>
        <a:bodyPr/>
        <a:lstStyle/>
        <a:p>
          <a:pPr algn="just" rtl="1">
            <a:buNone/>
          </a:pPr>
          <a:r>
            <a:rPr lang="fa-IR" sz="2600" dirty="0">
              <a:solidFill>
                <a:schemeClr val="tx1"/>
              </a:solidFill>
              <a:cs typeface="B Nazanin" pitchFamily="2" charset="-78"/>
            </a:rPr>
            <a:t>- سازمان، اظهارنامه مالیاتی پیش فرض را صرفاً بر اساس اطلاعات موجود در سامانه مودیان و به صورت کاملا سیستمی تا پیش از پایان تیرماه سال بعد تهیه و به </a:t>
          </a:r>
          <a:r>
            <a:rPr lang="fa-IR" sz="2600" dirty="0" err="1">
              <a:solidFill>
                <a:schemeClr val="tx1"/>
              </a:solidFill>
              <a:cs typeface="B Nazanin" pitchFamily="2" charset="-78"/>
            </a:rPr>
            <a:t>کارپوشه</a:t>
          </a:r>
          <a:r>
            <a:rPr lang="fa-IR" sz="2600" dirty="0">
              <a:solidFill>
                <a:schemeClr val="tx1"/>
              </a:solidFill>
              <a:cs typeface="B Nazanin" pitchFamily="2" charset="-78"/>
            </a:rPr>
            <a:t> مودیان حقیقی منتقل می نماید.</a:t>
          </a:r>
        </a:p>
        <a:p>
          <a:pPr algn="just" rtl="1">
            <a:buFont typeface="Wingdings" panose="05000000000000000000" pitchFamily="2" charset="2"/>
            <a:buChar char="Ø"/>
          </a:pPr>
          <a:r>
            <a:rPr lang="fa-IR" sz="2600" dirty="0">
              <a:solidFill>
                <a:schemeClr val="tx1"/>
              </a:solidFill>
              <a:cs typeface="B Nazanin" pitchFamily="2" charset="-78"/>
            </a:rPr>
            <a:t>- اشخاص حقیقی مکلفند حداكثر تا پایان مرداد ماه، اظهارنامه مالیاتی پیش فرض را اصلاح، تکمیل یا تایید و مالیات متعلق را پرداخت کنند.</a:t>
          </a:r>
          <a:endParaRPr lang="fa-IR" sz="2600" dirty="0">
            <a:solidFill>
              <a:schemeClr val="tx1"/>
            </a:solidFill>
          </a:endParaRPr>
        </a:p>
      </dgm:t>
    </dgm:pt>
    <dgm:pt modelId="{847AEC61-83F2-4F2E-9250-2256A134CFA5}" type="parTrans" cxnId="{151E28AA-98FD-4D4D-A816-465B5542BA38}">
      <dgm:prSet/>
      <dgm:spPr/>
      <dgm:t>
        <a:bodyPr/>
        <a:lstStyle/>
        <a:p>
          <a:pPr rtl="1"/>
          <a:endParaRPr lang="fa-IR"/>
        </a:p>
      </dgm:t>
    </dgm:pt>
    <dgm:pt modelId="{30631360-D897-4000-82E5-289DC6236897}" type="sibTrans" cxnId="{151E28AA-98FD-4D4D-A816-465B5542BA38}">
      <dgm:prSet/>
      <dgm:spPr/>
      <dgm:t>
        <a:bodyPr/>
        <a:lstStyle/>
        <a:p>
          <a:pPr rtl="1"/>
          <a:endParaRPr lang="fa-IR"/>
        </a:p>
      </dgm:t>
    </dgm:pt>
    <dgm:pt modelId="{502DA5EB-29F7-4597-A5DE-E2C39DE0904F}" type="pres">
      <dgm:prSet presAssocID="{D87F3FC9-93C8-4823-842D-2824037CDFE0}" presName="linear" presStyleCnt="0">
        <dgm:presLayoutVars>
          <dgm:animLvl val="lvl"/>
          <dgm:resizeHandles val="exact"/>
        </dgm:presLayoutVars>
      </dgm:prSet>
      <dgm:spPr/>
    </dgm:pt>
    <dgm:pt modelId="{3F590EC5-EBFD-4196-91F6-FA759D53B136}" type="pres">
      <dgm:prSet presAssocID="{2F734953-45A2-4326-ACC6-8A27EFADABCA}" presName="parentText" presStyleLbl="node1" presStyleIdx="0" presStyleCnt="1" custLinFactNeighborX="-2540" custLinFactNeighborY="-4256">
        <dgm:presLayoutVars>
          <dgm:chMax val="0"/>
          <dgm:bulletEnabled val="1"/>
        </dgm:presLayoutVars>
      </dgm:prSet>
      <dgm:spPr/>
    </dgm:pt>
  </dgm:ptLst>
  <dgm:cxnLst>
    <dgm:cxn modelId="{FD6D964E-CD1A-4A9D-BD2F-FBEC64C87581}" type="presOf" srcId="{D87F3FC9-93C8-4823-842D-2824037CDFE0}" destId="{502DA5EB-29F7-4597-A5DE-E2C39DE0904F}" srcOrd="0" destOrd="0" presId="urn:microsoft.com/office/officeart/2005/8/layout/vList2"/>
    <dgm:cxn modelId="{9E79468E-DD0C-4256-A0FA-5A1F71DCF264}" type="presOf" srcId="{2F734953-45A2-4326-ACC6-8A27EFADABCA}" destId="{3F590EC5-EBFD-4196-91F6-FA759D53B136}" srcOrd="0" destOrd="0" presId="urn:microsoft.com/office/officeart/2005/8/layout/vList2"/>
    <dgm:cxn modelId="{151E28AA-98FD-4D4D-A816-465B5542BA38}" srcId="{D87F3FC9-93C8-4823-842D-2824037CDFE0}" destId="{2F734953-45A2-4326-ACC6-8A27EFADABCA}" srcOrd="0" destOrd="0" parTransId="{847AEC61-83F2-4F2E-9250-2256A134CFA5}" sibTransId="{30631360-D897-4000-82E5-289DC6236897}"/>
    <dgm:cxn modelId="{2E612FBB-C09E-4B87-80A5-CA7D835FACB8}" type="presParOf" srcId="{502DA5EB-29F7-4597-A5DE-E2C39DE0904F}" destId="{3F590EC5-EBFD-4196-91F6-FA759D53B13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87F3FC9-93C8-4823-842D-2824037CDFE0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pPr rtl="1"/>
          <a:endParaRPr lang="fa-IR"/>
        </a:p>
      </dgm:t>
    </dgm:pt>
    <dgm:pt modelId="{2F734953-45A2-4326-ACC6-8A27EFADABCA}">
      <dgm:prSet phldrT="[Text]" custT="1"/>
      <dgm:spPr/>
      <dgm:t>
        <a:bodyPr/>
        <a:lstStyle/>
        <a:p>
          <a:pPr algn="just" rtl="1">
            <a:buNone/>
          </a:pPr>
          <a:r>
            <a:rPr lang="fa-IR" sz="2600" dirty="0">
              <a:solidFill>
                <a:schemeClr val="tx1"/>
              </a:solidFill>
              <a:cs typeface="B Nazanin" pitchFamily="2" charset="-78"/>
            </a:rPr>
            <a:t>- سرپرست خانوار برای خود و اشخاص تحت </a:t>
          </a:r>
          <a:r>
            <a:rPr lang="fa-IR" sz="2600" dirty="0" err="1">
              <a:solidFill>
                <a:schemeClr val="tx1"/>
              </a:solidFill>
              <a:cs typeface="B Nazanin" pitchFamily="2" charset="-78"/>
            </a:rPr>
            <a:t>تکفل</a:t>
          </a:r>
          <a:r>
            <a:rPr lang="fa-IR" sz="2600" dirty="0">
              <a:solidFill>
                <a:schemeClr val="tx1"/>
              </a:solidFill>
              <a:cs typeface="B Nazanin" pitchFamily="2" charset="-78"/>
            </a:rPr>
            <a:t> کمتر از 18 سال، مکلف به تسلیم یک اظهارنامه مالیاتی مشترک است.</a:t>
          </a:r>
        </a:p>
        <a:p>
          <a:pPr algn="just" rtl="1">
            <a:buFont typeface="Wingdings" panose="05000000000000000000" pitchFamily="2" charset="2"/>
            <a:buChar char="ü"/>
          </a:pPr>
          <a:r>
            <a:rPr lang="fa-IR" sz="2600" dirty="0">
              <a:solidFill>
                <a:schemeClr val="tx1"/>
              </a:solidFill>
              <a:cs typeface="B Nazanin" pitchFamily="2" charset="-78"/>
            </a:rPr>
            <a:t>- در صورت ارائه درخواست همسر مودی مبنی بر تسلیم اظهارنامه مشترک به سازمان و پذیرش مودی، تکلیف تسلیم اظهارنامه مجزا از همسر مودی ساقط است.</a:t>
          </a:r>
        </a:p>
        <a:p>
          <a:pPr algn="just" rtl="1">
            <a:buFont typeface="Wingdings" panose="05000000000000000000" pitchFamily="2" charset="2"/>
            <a:buChar char="ü"/>
          </a:pPr>
          <a:r>
            <a:rPr lang="fa-IR" sz="2600" dirty="0">
              <a:solidFill>
                <a:schemeClr val="tx1"/>
              </a:solidFill>
              <a:cs typeface="B Nazanin" pitchFamily="2" charset="-78"/>
            </a:rPr>
            <a:t>- سرپرست خانوار </a:t>
          </a:r>
          <a:r>
            <a:rPr lang="fa-IR" sz="2600" dirty="0" err="1">
              <a:solidFill>
                <a:schemeClr val="tx1"/>
              </a:solidFill>
              <a:cs typeface="B Nazanin" pitchFamily="2" charset="-78"/>
            </a:rPr>
            <a:t>می‎تواند</a:t>
          </a:r>
          <a:r>
            <a:rPr lang="fa-IR" sz="2600" dirty="0">
              <a:solidFill>
                <a:schemeClr val="tx1"/>
              </a:solidFill>
              <a:cs typeface="B Nazanin" pitchFamily="2" charset="-78"/>
            </a:rPr>
            <a:t> تسلیم اظهارنامه مشترک با اشخاص تحت </a:t>
          </a:r>
          <a:r>
            <a:rPr lang="fa-IR" sz="2600" dirty="0" err="1">
              <a:solidFill>
                <a:schemeClr val="tx1"/>
              </a:solidFill>
              <a:cs typeface="B Nazanin" pitchFamily="2" charset="-78"/>
            </a:rPr>
            <a:t>تکفل</a:t>
          </a:r>
          <a:r>
            <a:rPr lang="fa-IR" sz="2600" dirty="0">
              <a:solidFill>
                <a:schemeClr val="tx1"/>
              </a:solidFill>
              <a:cs typeface="B Nazanin" pitchFamily="2" charset="-78"/>
            </a:rPr>
            <a:t> بالای 18 سال خود را  نیز بپذیرد.</a:t>
          </a:r>
          <a:endParaRPr lang="fa-IR" sz="2600" dirty="0">
            <a:solidFill>
              <a:schemeClr val="tx1"/>
            </a:solidFill>
          </a:endParaRPr>
        </a:p>
      </dgm:t>
    </dgm:pt>
    <dgm:pt modelId="{847AEC61-83F2-4F2E-9250-2256A134CFA5}" type="parTrans" cxnId="{151E28AA-98FD-4D4D-A816-465B5542BA38}">
      <dgm:prSet/>
      <dgm:spPr/>
      <dgm:t>
        <a:bodyPr/>
        <a:lstStyle/>
        <a:p>
          <a:pPr rtl="1"/>
          <a:endParaRPr lang="fa-IR"/>
        </a:p>
      </dgm:t>
    </dgm:pt>
    <dgm:pt modelId="{30631360-D897-4000-82E5-289DC6236897}" type="sibTrans" cxnId="{151E28AA-98FD-4D4D-A816-465B5542BA38}">
      <dgm:prSet/>
      <dgm:spPr/>
      <dgm:t>
        <a:bodyPr/>
        <a:lstStyle/>
        <a:p>
          <a:pPr rtl="1"/>
          <a:endParaRPr lang="fa-IR"/>
        </a:p>
      </dgm:t>
    </dgm:pt>
    <dgm:pt modelId="{502DA5EB-29F7-4597-A5DE-E2C39DE0904F}" type="pres">
      <dgm:prSet presAssocID="{D87F3FC9-93C8-4823-842D-2824037CDFE0}" presName="linear" presStyleCnt="0">
        <dgm:presLayoutVars>
          <dgm:animLvl val="lvl"/>
          <dgm:resizeHandles val="exact"/>
        </dgm:presLayoutVars>
      </dgm:prSet>
      <dgm:spPr/>
    </dgm:pt>
    <dgm:pt modelId="{3F590EC5-EBFD-4196-91F6-FA759D53B136}" type="pres">
      <dgm:prSet presAssocID="{2F734953-45A2-4326-ACC6-8A27EFADABCA}" presName="parentText" presStyleLbl="node1" presStyleIdx="0" presStyleCnt="1" custLinFactNeighborX="-2540" custLinFactNeighborY="-4256">
        <dgm:presLayoutVars>
          <dgm:chMax val="0"/>
          <dgm:bulletEnabled val="1"/>
        </dgm:presLayoutVars>
      </dgm:prSet>
      <dgm:spPr/>
    </dgm:pt>
  </dgm:ptLst>
  <dgm:cxnLst>
    <dgm:cxn modelId="{FD6D964E-CD1A-4A9D-BD2F-FBEC64C87581}" type="presOf" srcId="{D87F3FC9-93C8-4823-842D-2824037CDFE0}" destId="{502DA5EB-29F7-4597-A5DE-E2C39DE0904F}" srcOrd="0" destOrd="0" presId="urn:microsoft.com/office/officeart/2005/8/layout/vList2"/>
    <dgm:cxn modelId="{9E79468E-DD0C-4256-A0FA-5A1F71DCF264}" type="presOf" srcId="{2F734953-45A2-4326-ACC6-8A27EFADABCA}" destId="{3F590EC5-EBFD-4196-91F6-FA759D53B136}" srcOrd="0" destOrd="0" presId="urn:microsoft.com/office/officeart/2005/8/layout/vList2"/>
    <dgm:cxn modelId="{151E28AA-98FD-4D4D-A816-465B5542BA38}" srcId="{D87F3FC9-93C8-4823-842D-2824037CDFE0}" destId="{2F734953-45A2-4326-ACC6-8A27EFADABCA}" srcOrd="0" destOrd="0" parTransId="{847AEC61-83F2-4F2E-9250-2256A134CFA5}" sibTransId="{30631360-D897-4000-82E5-289DC6236897}"/>
    <dgm:cxn modelId="{2E612FBB-C09E-4B87-80A5-CA7D835FACB8}" type="presParOf" srcId="{502DA5EB-29F7-4597-A5DE-E2C39DE0904F}" destId="{3F590EC5-EBFD-4196-91F6-FA759D53B13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87F3FC9-93C8-4823-842D-2824037CDFE0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pPr rtl="1"/>
          <a:endParaRPr lang="fa-IR"/>
        </a:p>
      </dgm:t>
    </dgm:pt>
    <dgm:pt modelId="{502DA5EB-29F7-4597-A5DE-E2C39DE0904F}" type="pres">
      <dgm:prSet presAssocID="{D87F3FC9-93C8-4823-842D-2824037CDFE0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FD6D964E-CD1A-4A9D-BD2F-FBEC64C87581}" type="presOf" srcId="{D87F3FC9-93C8-4823-842D-2824037CDFE0}" destId="{502DA5EB-29F7-4597-A5DE-E2C39DE0904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87F3FC9-93C8-4823-842D-2824037CDFE0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pPr rtl="1"/>
          <a:endParaRPr lang="fa-IR"/>
        </a:p>
      </dgm:t>
    </dgm:pt>
    <dgm:pt modelId="{502DA5EB-29F7-4597-A5DE-E2C39DE0904F}" type="pres">
      <dgm:prSet presAssocID="{D87F3FC9-93C8-4823-842D-2824037CDFE0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FD6D964E-CD1A-4A9D-BD2F-FBEC64C87581}" type="presOf" srcId="{D87F3FC9-93C8-4823-842D-2824037CDFE0}" destId="{502DA5EB-29F7-4597-A5DE-E2C39DE0904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59269D0-92A5-481C-BA64-727AFB0DD545}">
      <dgm:prSet phldrT="[Text]" custT="1"/>
      <dgm:spPr>
        <a:xfrm rot="16200000">
          <a:off x="3655455" y="-2885851"/>
          <a:ext cx="525601" cy="7808843"/>
        </a:xfrm>
        <a:solidFill>
          <a:srgbClr val="FFC000">
            <a:tint val="40000"/>
            <a:alpha val="90000"/>
            <a:hueOff val="1644845"/>
            <a:satOff val="-8752"/>
            <a:lumOff val="-499"/>
            <a:alphaOff val="0"/>
          </a:srgbClr>
        </a:solidFill>
        <a:ln w="6350" cap="flat" cmpd="sng" algn="ctr">
          <a:solidFill>
            <a:srgbClr val="FFC000">
              <a:tint val="40000"/>
              <a:alpha val="90000"/>
              <a:hueOff val="1644845"/>
              <a:satOff val="-8752"/>
              <a:lumOff val="-499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gm:spPr>
      <dgm:t>
        <a:bodyPr/>
        <a:lstStyle/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a-IR" sz="2600" kern="1200" dirty="0">
              <a:solidFill>
                <a:schemeClr val="tx1"/>
              </a:solidFill>
              <a:cs typeface="B Nazanin" pitchFamily="2" charset="-78"/>
            </a:rPr>
            <a:t>- </a:t>
          </a:r>
          <a:r>
            <a:rPr lang="fa-IR" sz="2600" b="1" kern="1200" dirty="0">
              <a:solidFill>
                <a:srgbClr val="00B050"/>
              </a:solidFill>
              <a:cs typeface="B Nazanin" pitchFamily="2" charset="-78"/>
            </a:rPr>
            <a:t>نرخ مالیات بر درآمد شرکت: </a:t>
          </a:r>
          <a:r>
            <a:rPr lang="fa-IR" sz="2600" kern="1200" dirty="0">
              <a:solidFill>
                <a:schemeClr val="tx1"/>
              </a:solidFill>
              <a:cs typeface="B Nazanin" pitchFamily="2" charset="-78"/>
            </a:rPr>
            <a:t>15 درصد</a:t>
          </a:r>
        </a:p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a-IR" sz="2600" kern="1200" dirty="0">
              <a:solidFill>
                <a:schemeClr val="tx1"/>
              </a:solidFill>
              <a:cs typeface="B Nazanin" pitchFamily="2" charset="-78"/>
            </a:rPr>
            <a:t>- </a:t>
          </a:r>
          <a:r>
            <a:rPr lang="fa-IR" sz="2600" b="1" kern="1200" dirty="0">
              <a:solidFill>
                <a:srgbClr val="00B050"/>
              </a:solidFill>
              <a:cs typeface="B Nazanin" pitchFamily="2" charset="-78"/>
            </a:rPr>
            <a:t>مالیات بر سود تقسیم شده:</a:t>
          </a:r>
        </a:p>
        <a:p>
          <a:pPr marL="633413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a-IR" sz="2600" kern="1200" dirty="0">
              <a:solidFill>
                <a:schemeClr val="tx1"/>
              </a:solidFill>
              <a:effectLst/>
              <a:latin typeface="IPT.Nazanin"/>
              <a:ea typeface="Times New Roman" panose="02020603050405020304" pitchFamily="18" charset="0"/>
              <a:cs typeface="B Nazanin" panose="00000400000000000000" pitchFamily="2" charset="-78"/>
            </a:rPr>
            <a:t>*</a:t>
          </a:r>
          <a:r>
            <a:rPr lang="ar-SA" sz="2600" kern="1200" dirty="0">
              <a:solidFill>
                <a:schemeClr val="tx1"/>
              </a:solidFill>
              <a:effectLst/>
              <a:latin typeface="IPT.Nazanin"/>
              <a:ea typeface="Times New Roman" panose="02020603050405020304" pitchFamily="18" charset="0"/>
              <a:cs typeface="B Nazanin" panose="00000400000000000000" pitchFamily="2" charset="-78"/>
            </a:rPr>
            <a:t>سود سهام تقسیم شده بی نام به نرخ ماده (131)</a:t>
          </a:r>
          <a:endParaRPr lang="en-US" sz="2600" kern="1200" dirty="0">
            <a:solidFill>
              <a:schemeClr val="tx1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B Nazanin" panose="00000400000000000000" pitchFamily="2" charset="-78"/>
          </a:endParaRPr>
        </a:p>
        <a:p>
          <a:pPr marL="633413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a-IR" sz="2600" kern="1200" dirty="0">
              <a:solidFill>
                <a:schemeClr val="tx1"/>
              </a:solidFill>
              <a:effectLst/>
              <a:latin typeface="IPT.Nazanin"/>
              <a:ea typeface="Times New Roman" panose="02020603050405020304" pitchFamily="18" charset="0"/>
              <a:cs typeface="B Nazanin" panose="00000400000000000000" pitchFamily="2" charset="-78"/>
            </a:rPr>
            <a:t>*</a:t>
          </a:r>
          <a:r>
            <a:rPr lang="ar-SA" sz="2600" kern="1200" dirty="0">
              <a:solidFill>
                <a:schemeClr val="tx1"/>
              </a:solidFill>
              <a:effectLst/>
              <a:latin typeface="IPT.Nazanin"/>
              <a:ea typeface="Times New Roman" panose="02020603050405020304" pitchFamily="18" charset="0"/>
              <a:cs typeface="B Nazanin" panose="00000400000000000000" pitchFamily="2" charset="-78"/>
            </a:rPr>
            <a:t>سهم هر یک از اشخاص حقیقی </a:t>
          </a:r>
          <a:r>
            <a:rPr lang="fa-IR" sz="2600" kern="1200" dirty="0">
              <a:solidFill>
                <a:schemeClr val="tx1"/>
              </a:solidFill>
              <a:cs typeface="B Nazanin" pitchFamily="2" charset="-78"/>
            </a:rPr>
            <a:t>در مجموع درآمد محاسبه و مشمول مالیات است.</a:t>
          </a:r>
        </a:p>
        <a:p>
          <a:pPr marL="633413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a-IR" sz="2600" kern="1200" dirty="0">
              <a:solidFill>
                <a:schemeClr val="tx1"/>
              </a:solidFill>
              <a:effectLst/>
              <a:latin typeface="IPT.Nazanin"/>
              <a:ea typeface="Times New Roman" panose="02020603050405020304" pitchFamily="18" charset="0"/>
              <a:cs typeface="B Nazanin" panose="00000400000000000000" pitchFamily="2" charset="-78"/>
            </a:rPr>
            <a:t>*</a:t>
          </a:r>
          <a:r>
            <a:rPr lang="ar-SA" sz="2600" kern="1200" dirty="0">
              <a:solidFill>
                <a:schemeClr val="tx1"/>
              </a:solidFill>
              <a:effectLst/>
              <a:latin typeface="IPT.Nazanin"/>
              <a:ea typeface="Times New Roman" panose="02020603050405020304" pitchFamily="18" charset="0"/>
              <a:cs typeface="B Nazanin" panose="00000400000000000000" pitchFamily="2" charset="-78"/>
            </a:rPr>
            <a:t>سهم اشخاص موضوع ماده 2 قانون و نهادهای عمومی غیردولتی به نرخ 20 درصد</a:t>
          </a:r>
          <a:endParaRPr lang="en-US" sz="2600" kern="1200" dirty="0">
            <a:solidFill>
              <a:schemeClr val="tx1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B Nazanin" panose="00000400000000000000" pitchFamily="2" charset="-78"/>
          </a:endParaRPr>
        </a:p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a-IR" sz="2600" kern="1200" dirty="0">
              <a:solidFill>
                <a:schemeClr val="tx1"/>
              </a:solidFill>
              <a:cs typeface="B Nazanin" pitchFamily="2" charset="-78"/>
            </a:rPr>
            <a:t>- </a:t>
          </a:r>
          <a:r>
            <a:rPr lang="fa-IR" sz="2600" b="1" kern="1200" dirty="0">
              <a:solidFill>
                <a:srgbClr val="00B050"/>
              </a:solidFill>
              <a:latin typeface="Corbel" panose="020B0503020204020204"/>
              <a:ea typeface="+mn-ea"/>
              <a:cs typeface="B Nazanin" pitchFamily="2" charset="-78"/>
            </a:rPr>
            <a:t>کسر مالیات تکلیفی سود تقسیم شده: </a:t>
          </a:r>
          <a:r>
            <a:rPr lang="fa-IR" sz="2600" kern="1200" dirty="0">
              <a:solidFill>
                <a:schemeClr val="tx1"/>
              </a:solidFill>
              <a:cs typeface="B Nazanin" pitchFamily="2" charset="-78"/>
            </a:rPr>
            <a:t>کسر و </a:t>
          </a:r>
          <a:r>
            <a:rPr lang="fa-IR" sz="2600" kern="1200" dirty="0" err="1">
              <a:solidFill>
                <a:schemeClr val="tx1"/>
              </a:solidFill>
              <a:cs typeface="B Nazanin" pitchFamily="2" charset="-78"/>
            </a:rPr>
            <a:t>ایصال</a:t>
          </a:r>
          <a:r>
            <a:rPr lang="fa-IR" sz="2600" kern="1200" dirty="0">
              <a:solidFill>
                <a:schemeClr val="tx1"/>
              </a:solidFill>
              <a:cs typeface="B Nazanin" pitchFamily="2" charset="-78"/>
            </a:rPr>
            <a:t> مالیات علی </a:t>
          </a:r>
          <a:r>
            <a:rPr lang="fa-IR" sz="2600" kern="1200" dirty="0" err="1">
              <a:solidFill>
                <a:schemeClr val="tx1"/>
              </a:solidFill>
              <a:cs typeface="B Nazanin" pitchFamily="2" charset="-78"/>
            </a:rPr>
            <a:t>الحساب</a:t>
          </a:r>
          <a:r>
            <a:rPr lang="fa-IR" sz="2600" kern="1200" dirty="0">
              <a:solidFill>
                <a:schemeClr val="tx1"/>
              </a:solidFill>
              <a:cs typeface="B Nazanin" pitchFamily="2" charset="-78"/>
            </a:rPr>
            <a:t> پس از کسر 2 معافیت پایه </a:t>
          </a:r>
          <a:r>
            <a:rPr lang="ar-SA" sz="2600" kern="1200" dirty="0">
              <a:solidFill>
                <a:schemeClr val="tx1"/>
              </a:solidFill>
              <a:cs typeface="B Nazanin" pitchFamily="2" charset="-78"/>
            </a:rPr>
            <a:t>در زمان پرداخت سود تقسیم شده </a:t>
          </a:r>
          <a:endParaRPr lang="fa-IR" sz="2600" kern="1200" dirty="0">
            <a:solidFill>
              <a:schemeClr val="tx1"/>
            </a:solidFill>
            <a:cs typeface="B Nazanin" pitchFamily="2" charset="-78"/>
          </a:endParaRPr>
        </a:p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a-IR" sz="2600" kern="1200" dirty="0">
              <a:solidFill>
                <a:srgbClr val="C00000"/>
              </a:solidFill>
              <a:cs typeface="B Nazanin" pitchFamily="2" charset="-78"/>
            </a:rPr>
            <a:t>اشخاص حقوقی نسبت به 95% </a:t>
          </a:r>
          <a:r>
            <a:rPr lang="ar-SA" sz="2600" kern="1200" dirty="0">
              <a:solidFill>
                <a:srgbClr val="C00000"/>
              </a:solidFill>
              <a:cs typeface="B Nazanin" pitchFamily="2" charset="-78"/>
            </a:rPr>
            <a:t>سود سهام یا سهام‌الشركه دریافتی از شركت‌های سرمایه</a:t>
          </a:r>
          <a:r>
            <a:rPr lang="fa-IR" sz="2600" kern="1200" dirty="0">
              <a:solidFill>
                <a:srgbClr val="C00000"/>
              </a:solidFill>
              <a:cs typeface="B Nazanin" pitchFamily="2" charset="-78"/>
            </a:rPr>
            <a:t>‎</a:t>
          </a:r>
          <a:r>
            <a:rPr lang="ar-SA" sz="2600" kern="1200" dirty="0">
              <a:solidFill>
                <a:srgbClr val="C00000"/>
              </a:solidFill>
              <a:cs typeface="B Nazanin" pitchFamily="2" charset="-78"/>
            </a:rPr>
            <a:t>پذیر</a:t>
          </a:r>
          <a:r>
            <a:rPr lang="fa-IR" sz="2600" kern="1200" dirty="0">
              <a:solidFill>
                <a:srgbClr val="C00000"/>
              </a:solidFill>
              <a:cs typeface="B Nazanin" pitchFamily="2" charset="-78"/>
            </a:rPr>
            <a:t> مشمول مالیات نیستند.</a:t>
          </a:r>
          <a:endParaRPr lang="en-US" sz="2600" b="1" kern="1200" dirty="0">
            <a:solidFill>
              <a:srgbClr val="C00000"/>
            </a:solidFill>
            <a:latin typeface="Calibri"/>
            <a:ea typeface="Helvetica Light"/>
            <a:cs typeface="B Nazanin" panose="00000400000000000000" pitchFamily="2" charset="-78"/>
          </a:endParaRPr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pPr algn="r" rtl="1"/>
          <a:endParaRPr lang="en-US" b="1">
            <a:solidFill>
              <a:schemeClr val="tx1"/>
            </a:solidFill>
            <a:cs typeface="B Nazanin" pitchFamily="2" charset="-78"/>
          </a:endParaRPr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pPr algn="r" rtl="1"/>
          <a:endParaRPr lang="en-US" b="1">
            <a:solidFill>
              <a:schemeClr val="tx1"/>
            </a:solidFill>
            <a:cs typeface="B Nazanin" pitchFamily="2" charset="-78"/>
          </a:endParaRPr>
        </a:p>
      </dgm:t>
    </dgm:pt>
    <dgm:pt modelId="{AAE7A1E6-6847-453D-B55B-8A82BF138C1D}" type="pres">
      <dgm:prSet presAssocID="{F6FEADD9-F67D-41F5-BA4C-3C84956E7F46}" presName="Name0" presStyleCnt="0">
        <dgm:presLayoutVars>
          <dgm:dir val="rev"/>
          <dgm:animLvl val="lvl"/>
          <dgm:resizeHandles val="exact"/>
        </dgm:presLayoutVars>
      </dgm:prSet>
      <dgm:spPr/>
    </dgm:pt>
    <dgm:pt modelId="{466D2291-72F7-4115-8507-2229101481F0}" type="pres">
      <dgm:prSet presAssocID="{C59269D0-92A5-481C-BA64-727AFB0DD545}" presName="linNode" presStyleCnt="0"/>
      <dgm:spPr/>
    </dgm:pt>
    <dgm:pt modelId="{814C4EB6-59C8-4E50-BFC8-B2B773F1621B}" type="pres">
      <dgm:prSet presAssocID="{C59269D0-92A5-481C-BA64-727AFB0DD545}" presName="parentText" presStyleLbl="node1" presStyleIdx="0" presStyleCnt="1" custScaleX="277778" custLinFactNeighborX="10384" custLinFactNeighborY="672">
        <dgm:presLayoutVars>
          <dgm:chMax val="1"/>
          <dgm:bulletEnabled val="1"/>
        </dgm:presLayoutVars>
      </dgm:prSet>
      <dgm:spPr>
        <a:prstGeom prst="rect">
          <a:avLst/>
        </a:prstGeom>
      </dgm:spPr>
    </dgm:pt>
  </dgm:ptLst>
  <dgm:cxnLst>
    <dgm:cxn modelId="{FE9D3F2A-1859-4497-BCC5-0D4CCA42EC18}" type="presOf" srcId="{C59269D0-92A5-481C-BA64-727AFB0DD545}" destId="{814C4EB6-59C8-4E50-BFC8-B2B773F1621B}" srcOrd="0" destOrd="0" presId="urn:microsoft.com/office/officeart/2005/8/layout/vList5"/>
    <dgm:cxn modelId="{9071FB3B-D26B-4384-BD1A-80C12C62D02C}" srcId="{F6FEADD9-F67D-41F5-BA4C-3C84956E7F46}" destId="{C59269D0-92A5-481C-BA64-727AFB0DD545}" srcOrd="0" destOrd="0" parTransId="{312CC84D-092F-422A-AA24-A4619DBBB7BE}" sibTransId="{266DE8E8-1339-41C4-B9A7-6148496C7FA9}"/>
    <dgm:cxn modelId="{93CCC1C3-A4A6-409D-9996-5DAB36F1B455}" type="presOf" srcId="{F6FEADD9-F67D-41F5-BA4C-3C84956E7F46}" destId="{AAE7A1E6-6847-453D-B55B-8A82BF138C1D}" srcOrd="0" destOrd="0" presId="urn:microsoft.com/office/officeart/2005/8/layout/vList5"/>
    <dgm:cxn modelId="{CF7BE7FA-7D3B-40AC-A801-F0EADBF084D2}" type="presParOf" srcId="{AAE7A1E6-6847-453D-B55B-8A82BF138C1D}" destId="{466D2291-72F7-4115-8507-2229101481F0}" srcOrd="0" destOrd="0" presId="urn:microsoft.com/office/officeart/2005/8/layout/vList5"/>
    <dgm:cxn modelId="{8FA19A4B-D657-4B88-A814-3180FA7B1E02}" type="presParOf" srcId="{466D2291-72F7-4115-8507-2229101481F0}" destId="{814C4EB6-59C8-4E50-BFC8-B2B773F1621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87F3FC9-93C8-4823-842D-2824037CDFE0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pPr rtl="1"/>
          <a:endParaRPr lang="fa-IR"/>
        </a:p>
      </dgm:t>
    </dgm:pt>
    <dgm:pt modelId="{502DA5EB-29F7-4597-A5DE-E2C39DE0904F}" type="pres">
      <dgm:prSet presAssocID="{D87F3FC9-93C8-4823-842D-2824037CDFE0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FD6D964E-CD1A-4A9D-BD2F-FBEC64C87581}" type="presOf" srcId="{D87F3FC9-93C8-4823-842D-2824037CDFE0}" destId="{502DA5EB-29F7-4597-A5DE-E2C39DE0904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59269D0-92A5-481C-BA64-727AFB0DD545}">
      <dgm:prSet phldrT="[Text]" custT="1"/>
      <dgm:spPr>
        <a:xfrm rot="16200000">
          <a:off x="3655455" y="-2885851"/>
          <a:ext cx="525601" cy="7808843"/>
        </a:xfrm>
        <a:solidFill>
          <a:srgbClr val="FFC000">
            <a:tint val="40000"/>
            <a:alpha val="90000"/>
            <a:hueOff val="1644845"/>
            <a:satOff val="-8752"/>
            <a:lumOff val="-499"/>
            <a:alphaOff val="0"/>
          </a:srgbClr>
        </a:solidFill>
        <a:ln w="6350" cap="flat" cmpd="sng" algn="ctr">
          <a:solidFill>
            <a:srgbClr val="FFC000">
              <a:tint val="40000"/>
              <a:alpha val="90000"/>
              <a:hueOff val="1644845"/>
              <a:satOff val="-8752"/>
              <a:lumOff val="-499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gm:spPr>
      <dgm:t>
        <a:bodyPr/>
        <a:lstStyle/>
        <a:p>
          <a:pPr marL="171450" lvl="1" indent="-17145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a-IR" sz="2600" b="1" kern="1200" dirty="0">
              <a:solidFill>
                <a:srgbClr val="00B050"/>
              </a:solidFill>
              <a:latin typeface="Corbel" panose="020B0503020204020204"/>
              <a:ea typeface="+mn-ea"/>
              <a:cs typeface="B Nazanin" pitchFamily="2" charset="-78"/>
            </a:rPr>
            <a:t>تسلیم اظهارنامه: </a:t>
          </a:r>
        </a:p>
        <a:p>
          <a:pPr marL="171450" lvl="1" indent="-17145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r>
            <a:rPr lang="fa-IR" sz="2600" kern="1200" dirty="0">
              <a:solidFill>
                <a:schemeClr val="tx1"/>
              </a:solidFill>
              <a:cs typeface="B Nazanin" pitchFamily="2" charset="-78"/>
            </a:rPr>
            <a:t>سازمان، صورتحساب‎های الکترونیکی مرتبط با مودیان را به صورت سیستمی به اظهارنامه مالیاتی پیش فرض آنها منتقل و درآمد مشمول مالیات و مالیات پرداختنی اشخاص حقوقی را بر اساس اظهارنامه مالیاتی پیش فرض محاسبه و ظرف 30 روز از اتمام سال مالیاتی، به کارپوشه آنها منتقل می‎نماید.</a:t>
          </a:r>
        </a:p>
        <a:p>
          <a:pPr marL="171450" lvl="1" indent="-17145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r>
            <a:rPr lang="fa-IR" sz="2600" kern="1200" dirty="0">
              <a:solidFill>
                <a:schemeClr val="tx1"/>
              </a:solidFill>
              <a:cs typeface="B Nazanin" pitchFamily="2" charset="-78"/>
            </a:rPr>
            <a:t>اشخاص حقوقی مکلف‌اند حداكثر تا چهار ماه پس از سال مالیاتی اظهارنامه مالیاتی پیش فرض را اصلاح، تکمیل یا تایید و مالیات متعلق را پرداخت کنند.</a:t>
          </a:r>
          <a:endParaRPr lang="en-US" sz="2600" b="0" kern="1200" dirty="0">
            <a:solidFill>
              <a:schemeClr val="tx1"/>
            </a:solidFill>
            <a:latin typeface="Calibri"/>
            <a:ea typeface="Helvetica Light"/>
            <a:cs typeface="B Nazanin" panose="00000400000000000000" pitchFamily="2" charset="-78"/>
          </a:endParaRPr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pPr algn="r" rtl="1"/>
          <a:endParaRPr lang="en-US" b="1">
            <a:solidFill>
              <a:schemeClr val="tx1"/>
            </a:solidFill>
            <a:cs typeface="B Nazanin" pitchFamily="2" charset="-78"/>
          </a:endParaRPr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pPr algn="r" rtl="1"/>
          <a:endParaRPr lang="en-US" b="1">
            <a:solidFill>
              <a:schemeClr val="tx1"/>
            </a:solidFill>
            <a:cs typeface="B Nazanin" pitchFamily="2" charset="-78"/>
          </a:endParaRPr>
        </a:p>
      </dgm:t>
    </dgm:pt>
    <dgm:pt modelId="{AAE7A1E6-6847-453D-B55B-8A82BF138C1D}" type="pres">
      <dgm:prSet presAssocID="{F6FEADD9-F67D-41F5-BA4C-3C84956E7F46}" presName="Name0" presStyleCnt="0">
        <dgm:presLayoutVars>
          <dgm:dir val="rev"/>
          <dgm:animLvl val="lvl"/>
          <dgm:resizeHandles val="exact"/>
        </dgm:presLayoutVars>
      </dgm:prSet>
      <dgm:spPr/>
    </dgm:pt>
    <dgm:pt modelId="{466D2291-72F7-4115-8507-2229101481F0}" type="pres">
      <dgm:prSet presAssocID="{C59269D0-92A5-481C-BA64-727AFB0DD545}" presName="linNode" presStyleCnt="0"/>
      <dgm:spPr/>
    </dgm:pt>
    <dgm:pt modelId="{814C4EB6-59C8-4E50-BFC8-B2B773F1621B}" type="pres">
      <dgm:prSet presAssocID="{C59269D0-92A5-481C-BA64-727AFB0DD545}" presName="parentText" presStyleLbl="node1" presStyleIdx="0" presStyleCnt="1" custScaleX="277778" custScaleY="81362" custLinFactNeighborX="10384" custLinFactNeighborY="672">
        <dgm:presLayoutVars>
          <dgm:chMax val="1"/>
          <dgm:bulletEnabled val="1"/>
        </dgm:presLayoutVars>
      </dgm:prSet>
      <dgm:spPr>
        <a:prstGeom prst="rect">
          <a:avLst/>
        </a:prstGeom>
      </dgm:spPr>
    </dgm:pt>
  </dgm:ptLst>
  <dgm:cxnLst>
    <dgm:cxn modelId="{FE9D3F2A-1859-4497-BCC5-0D4CCA42EC18}" type="presOf" srcId="{C59269D0-92A5-481C-BA64-727AFB0DD545}" destId="{814C4EB6-59C8-4E50-BFC8-B2B773F1621B}" srcOrd="0" destOrd="0" presId="urn:microsoft.com/office/officeart/2005/8/layout/vList5"/>
    <dgm:cxn modelId="{9071FB3B-D26B-4384-BD1A-80C12C62D02C}" srcId="{F6FEADD9-F67D-41F5-BA4C-3C84956E7F46}" destId="{C59269D0-92A5-481C-BA64-727AFB0DD545}" srcOrd="0" destOrd="0" parTransId="{312CC84D-092F-422A-AA24-A4619DBBB7BE}" sibTransId="{266DE8E8-1339-41C4-B9A7-6148496C7FA9}"/>
    <dgm:cxn modelId="{93CCC1C3-A4A6-409D-9996-5DAB36F1B455}" type="presOf" srcId="{F6FEADD9-F67D-41F5-BA4C-3C84956E7F46}" destId="{AAE7A1E6-6847-453D-B55B-8A82BF138C1D}" srcOrd="0" destOrd="0" presId="urn:microsoft.com/office/officeart/2005/8/layout/vList5"/>
    <dgm:cxn modelId="{CF7BE7FA-7D3B-40AC-A801-F0EADBF084D2}" type="presParOf" srcId="{AAE7A1E6-6847-453D-B55B-8A82BF138C1D}" destId="{466D2291-72F7-4115-8507-2229101481F0}" srcOrd="0" destOrd="0" presId="urn:microsoft.com/office/officeart/2005/8/layout/vList5"/>
    <dgm:cxn modelId="{8FA19A4B-D657-4B88-A814-3180FA7B1E02}" type="presParOf" srcId="{466D2291-72F7-4115-8507-2229101481F0}" destId="{814C4EB6-59C8-4E50-BFC8-B2B773F1621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4EE5CD8-078F-4590-BF9C-A341A294A016}">
      <dgm:prSet phldrT="[Text]" custT="1"/>
      <dgm:spPr>
        <a:xfrm>
          <a:off x="7814016" y="0"/>
          <a:ext cx="1147164" cy="657001"/>
        </a:xfrm>
        <a:prstGeom prst="roundRect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pPr algn="ctr" rtl="1">
            <a:buNone/>
          </a:pPr>
          <a:r>
            <a:rPr lang="fa-IR" sz="2000" b="1" dirty="0">
              <a:solidFill>
                <a:sysClr val="windowText" lastClr="000000"/>
              </a:solidFill>
              <a:latin typeface="Calibri"/>
              <a:ea typeface="+mn-ea"/>
              <a:cs typeface="B Nazanin" panose="00000400000000000000" pitchFamily="2" charset="-78"/>
            </a:rPr>
            <a:t>1</a:t>
          </a:r>
          <a:endParaRPr lang="en-US" sz="2000" b="1" dirty="0">
            <a:solidFill>
              <a:sysClr val="windowText" lastClr="000000"/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pPr algn="r" rtl="1"/>
          <a:endParaRPr lang="en-US" sz="2000" b="1">
            <a:solidFill>
              <a:schemeClr val="tx1"/>
            </a:solidFill>
            <a:cs typeface="B Nazanin" pitchFamily="2" charset="-78"/>
          </a:endParaRPr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pPr algn="r" rtl="1"/>
          <a:endParaRPr lang="en-US" sz="2000" b="1">
            <a:solidFill>
              <a:schemeClr val="tx1"/>
            </a:solidFill>
            <a:cs typeface="B Nazanin" pitchFamily="2" charset="-78"/>
          </a:endParaRPr>
        </a:p>
      </dgm:t>
    </dgm:pt>
    <dgm:pt modelId="{1E4D3931-0DBD-4211-A24A-6AF364284B1E}">
      <dgm:prSet phldrT="[Text]" custT="1"/>
      <dgm:spPr>
        <a:xfrm rot="16200000">
          <a:off x="3646793" y="-3575703"/>
          <a:ext cx="525601" cy="7808843"/>
        </a:xfrm>
        <a:prstGeom prst="rect">
          <a:avLst/>
        </a:prstGeom>
        <a:solidFill>
          <a:srgbClr val="FFC000">
            <a:tint val="40000"/>
            <a:alpha val="9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FFC000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gm:spPr>
      <dgm:t>
        <a:bodyPr/>
        <a:lstStyle/>
        <a:p>
          <a:pPr marL="171450" lvl="1" indent="-17145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a-IR" sz="2400" b="1" u="sng" kern="1200" dirty="0">
              <a:solidFill>
                <a:srgbClr val="0000FF"/>
              </a:solidFill>
              <a:latin typeface="Calibri"/>
              <a:ea typeface="+mn-ea"/>
              <a:cs typeface="B Nazanin" panose="00000400000000000000" pitchFamily="2" charset="-78"/>
            </a:rPr>
            <a:t>درآمد املاک:</a:t>
          </a:r>
          <a:endParaRPr lang="en-US" sz="2400" b="1" u="sng" kern="1200" dirty="0">
            <a:solidFill>
              <a:srgbClr val="0000FF"/>
            </a:solidFill>
            <a:latin typeface="Georgia"/>
            <a:ea typeface="+mn-ea"/>
            <a:cs typeface="B Nazanin" pitchFamily="2" charset="-78"/>
          </a:endParaRP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pPr algn="r" rtl="1"/>
          <a:endParaRPr lang="en-US" sz="2000" b="1">
            <a:solidFill>
              <a:schemeClr val="tx1"/>
            </a:solidFill>
            <a:cs typeface="B Nazanin" pitchFamily="2" charset="-78"/>
          </a:endParaRPr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pPr algn="r" rtl="1"/>
          <a:endParaRPr lang="en-US" sz="2000" b="1">
            <a:solidFill>
              <a:schemeClr val="tx1"/>
            </a:solidFill>
            <a:cs typeface="B Nazanin" pitchFamily="2" charset="-78"/>
          </a:endParaRPr>
        </a:p>
      </dgm:t>
    </dgm:pt>
    <dgm:pt modelId="{6995621E-8140-49BB-80C1-5C901EBCEC9D}">
      <dgm:prSet phldrT="[Text]" custT="1"/>
      <dgm:spPr>
        <a:xfrm rot="16200000">
          <a:off x="3646793" y="-3575703"/>
          <a:ext cx="525601" cy="7808843"/>
        </a:xfrm>
        <a:solidFill>
          <a:srgbClr val="FFC000">
            <a:tint val="40000"/>
            <a:alpha val="9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FFC000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gm:spPr>
      <dgm:t>
        <a:bodyPr/>
        <a:lstStyle/>
        <a:p>
          <a:pPr marL="171450" lvl="1" indent="-17145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400" b="1" kern="1200" dirty="0">
            <a:solidFill>
              <a:sysClr val="windowText" lastClr="000000"/>
            </a:solidFill>
            <a:latin typeface="Georgia"/>
            <a:ea typeface="+mn-ea"/>
            <a:cs typeface="B Nazanin" pitchFamily="2" charset="-78"/>
          </a:endParaRPr>
        </a:p>
      </dgm:t>
    </dgm:pt>
    <dgm:pt modelId="{183A5D0D-EE52-4B62-B7F3-653AF09EC9B1}" type="parTrans" cxnId="{9701D28E-3286-46EB-8372-A7FDABFF09AD}">
      <dgm:prSet/>
      <dgm:spPr/>
      <dgm:t>
        <a:bodyPr/>
        <a:lstStyle/>
        <a:p>
          <a:pPr rtl="1"/>
          <a:endParaRPr lang="fa-IR" sz="2000"/>
        </a:p>
      </dgm:t>
    </dgm:pt>
    <dgm:pt modelId="{21E93D28-9D30-4558-9DDE-F2A27A8073DC}" type="sibTrans" cxnId="{9701D28E-3286-46EB-8372-A7FDABFF09AD}">
      <dgm:prSet/>
      <dgm:spPr/>
      <dgm:t>
        <a:bodyPr/>
        <a:lstStyle/>
        <a:p>
          <a:pPr rtl="1"/>
          <a:endParaRPr lang="fa-IR" sz="2000"/>
        </a:p>
      </dgm:t>
    </dgm:pt>
    <dgm:pt modelId="{EA5C0569-C2EE-4AB2-AA0A-9D70889FFA45}">
      <dgm:prSet phldrT="[Text]" custT="1"/>
      <dgm:spPr>
        <a:xfrm rot="16200000">
          <a:off x="3646793" y="-3575703"/>
          <a:ext cx="525601" cy="7808843"/>
        </a:xfrm>
        <a:solidFill>
          <a:srgbClr val="FFC000">
            <a:tint val="40000"/>
            <a:alpha val="9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FFC000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gm:spPr>
      <dgm:t>
        <a:bodyPr/>
        <a:lstStyle/>
        <a:p>
          <a:pPr marL="171450" lvl="1" indent="-17145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fa-IR" sz="2400" kern="1200" dirty="0">
              <a:cs typeface="B Nazanin" pitchFamily="2" charset="-78"/>
            </a:rPr>
            <a:t>درآمد حاصل از املاک در مجموع درآمد شخص محاسبه و مشمول مالیات است.</a:t>
          </a:r>
          <a:endParaRPr lang="en-US" sz="2400" b="1" kern="1200" dirty="0">
            <a:solidFill>
              <a:sysClr val="windowText" lastClr="000000"/>
            </a:solidFill>
            <a:latin typeface="Georgia"/>
            <a:ea typeface="+mn-ea"/>
            <a:cs typeface="B Nazanin" pitchFamily="2" charset="-78"/>
          </a:endParaRPr>
        </a:p>
      </dgm:t>
    </dgm:pt>
    <dgm:pt modelId="{EB14EA71-C5C6-4F92-B512-A84D35AA9E48}" type="parTrans" cxnId="{E3747EF9-71E4-455A-A071-651B705BF047}">
      <dgm:prSet/>
      <dgm:spPr/>
      <dgm:t>
        <a:bodyPr/>
        <a:lstStyle/>
        <a:p>
          <a:pPr rtl="1"/>
          <a:endParaRPr lang="fa-IR" sz="2000"/>
        </a:p>
      </dgm:t>
    </dgm:pt>
    <dgm:pt modelId="{BFB01888-8F3A-4B5F-BBB3-8C1022DC4410}" type="sibTrans" cxnId="{E3747EF9-71E4-455A-A071-651B705BF047}">
      <dgm:prSet/>
      <dgm:spPr/>
      <dgm:t>
        <a:bodyPr/>
        <a:lstStyle/>
        <a:p>
          <a:pPr rtl="1"/>
          <a:endParaRPr lang="fa-IR" sz="2000"/>
        </a:p>
      </dgm:t>
    </dgm:pt>
    <dgm:pt modelId="{0C3CC0F1-587F-4A92-B0DE-65F00250623C}">
      <dgm:prSet custT="1"/>
      <dgm:spPr/>
      <dgm:t>
        <a:bodyPr/>
        <a:lstStyle/>
        <a:p>
          <a:pPr marL="171450" lvl="1" indent="-17145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a-IR" sz="2400" b="1" dirty="0">
              <a:solidFill>
                <a:srgbClr val="00B050"/>
              </a:solidFill>
              <a:cs typeface="B Nazanin" pitchFamily="2" charset="-78"/>
            </a:rPr>
            <a:t>معافیت‎ها: </a:t>
          </a:r>
          <a:r>
            <a:rPr lang="fa-IR" sz="2400" dirty="0">
              <a:solidFill>
                <a:schemeClr val="tx1"/>
              </a:solidFill>
              <a:cs typeface="B Nazanin" pitchFamily="2" charset="-78"/>
            </a:rPr>
            <a:t>حذف معافیت مالکان مجتمع های مسکونی و معافیت متناسب با متراژ برای مالیات بر درآمد اجاره(تبصره 11 ماده 53)، حذف معافیت شهرهای زیر یکصد هزار نفر جمعیت در مورد مالیات ساخت و فروش(تبصره 4 ماده 77)</a:t>
          </a:r>
          <a:endParaRPr lang="fa-IR" sz="2400" dirty="0">
            <a:cs typeface="B Nazanin" pitchFamily="2" charset="-78"/>
          </a:endParaRPr>
        </a:p>
      </dgm:t>
    </dgm:pt>
    <dgm:pt modelId="{C3C688EF-FDEC-4371-AEA9-A2759D82562D}" type="parTrans" cxnId="{C2107D22-B131-4C3F-9161-F72511324BD0}">
      <dgm:prSet/>
      <dgm:spPr/>
      <dgm:t>
        <a:bodyPr/>
        <a:lstStyle/>
        <a:p>
          <a:pPr rtl="1"/>
          <a:endParaRPr lang="fa-IR"/>
        </a:p>
      </dgm:t>
    </dgm:pt>
    <dgm:pt modelId="{9E6B761B-D32F-4F97-98F4-5D8991FDA714}" type="sibTrans" cxnId="{C2107D22-B131-4C3F-9161-F72511324BD0}">
      <dgm:prSet/>
      <dgm:spPr/>
      <dgm:t>
        <a:bodyPr/>
        <a:lstStyle/>
        <a:p>
          <a:pPr rtl="1"/>
          <a:endParaRPr lang="fa-IR"/>
        </a:p>
      </dgm:t>
    </dgm:pt>
    <dgm:pt modelId="{17801262-61D2-40A4-A20F-CB3A8145EFB6}">
      <dgm:prSet phldrT="[Text]" custT="1"/>
      <dgm:spPr>
        <a:xfrm rot="16200000">
          <a:off x="3646793" y="-3575703"/>
          <a:ext cx="525601" cy="7808843"/>
        </a:xfrm>
        <a:solidFill>
          <a:srgbClr val="FFC000">
            <a:tint val="40000"/>
            <a:alpha val="9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FFC000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gm:spPr>
      <dgm:t>
        <a:bodyPr/>
        <a:lstStyle/>
        <a:p>
          <a:pPr marL="171450" lvl="1" indent="-17145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fa-IR" sz="2400" b="1" dirty="0">
              <a:solidFill>
                <a:srgbClr val="FF0000"/>
              </a:solidFill>
              <a:cs typeface="B Nazanin" pitchFamily="2" charset="-78"/>
            </a:rPr>
            <a:t>مالیات تکلیفی درآمد املاک: </a:t>
          </a:r>
          <a:r>
            <a:rPr lang="fa-IR" sz="2400" dirty="0">
              <a:cs typeface="B Nazanin" pitchFamily="2" charset="-78"/>
            </a:rPr>
            <a:t>کسر و پرداخت 15% از مال الاجاره پرداختی به موجر به عنوان مالیات علی الحساب</a:t>
          </a:r>
          <a:endParaRPr lang="en-US" sz="2400" b="1" kern="1200" dirty="0">
            <a:solidFill>
              <a:sysClr val="windowText" lastClr="000000"/>
            </a:solidFill>
            <a:latin typeface="Georgia"/>
            <a:ea typeface="+mn-ea"/>
            <a:cs typeface="B Nazanin" pitchFamily="2" charset="-78"/>
          </a:endParaRPr>
        </a:p>
      </dgm:t>
    </dgm:pt>
    <dgm:pt modelId="{1C010D21-B2BF-4F37-A92A-9DDEBE262530}" type="parTrans" cxnId="{4C4A59DF-9324-4481-B97B-248177BB2E66}">
      <dgm:prSet/>
      <dgm:spPr/>
      <dgm:t>
        <a:bodyPr/>
        <a:lstStyle/>
        <a:p>
          <a:pPr rtl="1"/>
          <a:endParaRPr lang="fa-IR"/>
        </a:p>
      </dgm:t>
    </dgm:pt>
    <dgm:pt modelId="{44C267C4-10F2-47A5-A09A-6E5F632A3679}" type="sibTrans" cxnId="{4C4A59DF-9324-4481-B97B-248177BB2E66}">
      <dgm:prSet/>
      <dgm:spPr/>
      <dgm:t>
        <a:bodyPr/>
        <a:lstStyle/>
        <a:p>
          <a:pPr rtl="1"/>
          <a:endParaRPr lang="fa-IR"/>
        </a:p>
      </dgm:t>
    </dgm:pt>
    <dgm:pt modelId="{AAE7A1E6-6847-453D-B55B-8A82BF138C1D}" type="pres">
      <dgm:prSet presAssocID="{F6FEADD9-F67D-41F5-BA4C-3C84956E7F46}" presName="Name0" presStyleCnt="0">
        <dgm:presLayoutVars>
          <dgm:dir val="rev"/>
          <dgm:animLvl val="lvl"/>
          <dgm:resizeHandles val="exact"/>
        </dgm:presLayoutVars>
      </dgm:prSet>
      <dgm:spPr/>
    </dgm:pt>
    <dgm:pt modelId="{C4407577-18A2-46E0-8805-2838042EB67A}" type="pres">
      <dgm:prSet presAssocID="{74EE5CD8-078F-4590-BF9C-A341A294A016}" presName="linNode" presStyleCnt="0"/>
      <dgm:spPr/>
    </dgm:pt>
    <dgm:pt modelId="{7E429971-BC57-430F-BB25-C0574E5E39E3}" type="pres">
      <dgm:prSet presAssocID="{74EE5CD8-078F-4590-BF9C-A341A294A016}" presName="parentText" presStyleLbl="node1" presStyleIdx="0" presStyleCnt="1" custScaleX="67807" custLinFactNeighborX="445" custLinFactNeighborY="-1834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D54B1729-BC98-42C1-9C6C-D65DCBA4358F}" type="pres">
      <dgm:prSet presAssocID="{74EE5CD8-078F-4590-BF9C-A341A294A016}" presName="descendantText" presStyleLbl="alignAccFollowNode1" presStyleIdx="0" presStyleCnt="1" custScaleX="251681" custScaleY="368502" custLinFactNeighborY="-2101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8BBE0A09-89E1-489F-BA22-83DA27278208}" type="presOf" srcId="{74EE5CD8-078F-4590-BF9C-A341A294A016}" destId="{7E429971-BC57-430F-BB25-C0574E5E39E3}" srcOrd="0" destOrd="0" presId="urn:microsoft.com/office/officeart/2005/8/layout/vList5"/>
    <dgm:cxn modelId="{8C33070F-37ED-434D-820C-2A6089E7F600}" type="presOf" srcId="{6995621E-8140-49BB-80C1-5C901EBCEC9D}" destId="{D54B1729-BC98-42C1-9C6C-D65DCBA4358F}" srcOrd="0" destOrd="4" presId="urn:microsoft.com/office/officeart/2005/8/layout/vList5"/>
    <dgm:cxn modelId="{C2107D22-B131-4C3F-9161-F72511324BD0}" srcId="{74EE5CD8-078F-4590-BF9C-A341A294A016}" destId="{0C3CC0F1-587F-4A92-B0DE-65F00250623C}" srcOrd="3" destOrd="0" parTransId="{C3C688EF-FDEC-4371-AEA9-A2759D82562D}" sibTransId="{9E6B761B-D32F-4F97-98F4-5D8991FDA714}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3B7C1A85-27F0-4974-BAEE-00D214D1D98D}" type="presOf" srcId="{0C3CC0F1-587F-4A92-B0DE-65F00250623C}" destId="{D54B1729-BC98-42C1-9C6C-D65DCBA4358F}" srcOrd="0" destOrd="3" presId="urn:microsoft.com/office/officeart/2005/8/layout/vList5"/>
    <dgm:cxn modelId="{9701D28E-3286-46EB-8372-A7FDABFF09AD}" srcId="{74EE5CD8-078F-4590-BF9C-A341A294A016}" destId="{6995621E-8140-49BB-80C1-5C901EBCEC9D}" srcOrd="4" destOrd="0" parTransId="{183A5D0D-EE52-4B62-B7F3-653AF09EC9B1}" sibTransId="{21E93D28-9D30-4558-9DDE-F2A27A8073DC}"/>
    <dgm:cxn modelId="{FC48F892-0711-44FD-9E2C-4CA46308B080}" type="presOf" srcId="{1E4D3931-0DBD-4211-A24A-6AF364284B1E}" destId="{D54B1729-BC98-42C1-9C6C-D65DCBA4358F}" srcOrd="0" destOrd="0" presId="urn:microsoft.com/office/officeart/2005/8/layout/vList5"/>
    <dgm:cxn modelId="{97570DA7-009B-4B81-B230-2D89641C0AC3}" type="presOf" srcId="{17801262-61D2-40A4-A20F-CB3A8145EFB6}" destId="{D54B1729-BC98-42C1-9C6C-D65DCBA4358F}" srcOrd="0" destOrd="2" presId="urn:microsoft.com/office/officeart/2005/8/layout/vList5"/>
    <dgm:cxn modelId="{93CCC1C3-A4A6-409D-9996-5DAB36F1B455}" type="presOf" srcId="{F6FEADD9-F67D-41F5-BA4C-3C84956E7F46}" destId="{AAE7A1E6-6847-453D-B55B-8A82BF138C1D}" srcOrd="0" destOrd="0" presId="urn:microsoft.com/office/officeart/2005/8/layout/vList5"/>
    <dgm:cxn modelId="{EB84D3D1-158B-4D66-A933-DD220A9CC31D}" type="presOf" srcId="{EA5C0569-C2EE-4AB2-AA0A-9D70889FFA45}" destId="{D54B1729-BC98-42C1-9C6C-D65DCBA4358F}" srcOrd="0" destOrd="1" presId="urn:microsoft.com/office/officeart/2005/8/layout/vList5"/>
    <dgm:cxn modelId="{4C4A59DF-9324-4481-B97B-248177BB2E66}" srcId="{74EE5CD8-078F-4590-BF9C-A341A294A016}" destId="{17801262-61D2-40A4-A20F-CB3A8145EFB6}" srcOrd="2" destOrd="0" parTransId="{1C010D21-B2BF-4F37-A92A-9DDEBE262530}" sibTransId="{44C267C4-10F2-47A5-A09A-6E5F632A3679}"/>
    <dgm:cxn modelId="{E3747EF9-71E4-455A-A071-651B705BF047}" srcId="{74EE5CD8-078F-4590-BF9C-A341A294A016}" destId="{EA5C0569-C2EE-4AB2-AA0A-9D70889FFA45}" srcOrd="1" destOrd="0" parTransId="{EB14EA71-C5C6-4F92-B512-A84D35AA9E48}" sibTransId="{BFB01888-8F3A-4B5F-BBB3-8C1022DC4410}"/>
    <dgm:cxn modelId="{786574C3-9FFE-428D-B47F-D1DCA4FD1F23}" type="presParOf" srcId="{AAE7A1E6-6847-453D-B55B-8A82BF138C1D}" destId="{C4407577-18A2-46E0-8805-2838042EB67A}" srcOrd="0" destOrd="0" presId="urn:microsoft.com/office/officeart/2005/8/layout/vList5"/>
    <dgm:cxn modelId="{17CEB5EA-A791-4440-A7DE-1D7676FE94EE}" type="presParOf" srcId="{C4407577-18A2-46E0-8805-2838042EB67A}" destId="{7E429971-BC57-430F-BB25-C0574E5E39E3}" srcOrd="0" destOrd="0" presId="urn:microsoft.com/office/officeart/2005/8/layout/vList5"/>
    <dgm:cxn modelId="{02CE7F28-5165-4108-A6A3-A249A76854C1}" type="presParOf" srcId="{C4407577-18A2-46E0-8805-2838042EB67A}" destId="{D54B1729-BC98-42C1-9C6C-D65DCBA4358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D87F3FC9-93C8-4823-842D-2824037CDFE0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pPr rtl="1"/>
          <a:endParaRPr lang="fa-IR"/>
        </a:p>
      </dgm:t>
    </dgm:pt>
    <dgm:pt modelId="{502DA5EB-29F7-4597-A5DE-E2C39DE0904F}" type="pres">
      <dgm:prSet presAssocID="{D87F3FC9-93C8-4823-842D-2824037CDFE0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FD6D964E-CD1A-4A9D-BD2F-FBEC64C87581}" type="presOf" srcId="{D87F3FC9-93C8-4823-842D-2824037CDFE0}" destId="{502DA5EB-29F7-4597-A5DE-E2C39DE0904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59269D0-92A5-481C-BA64-727AFB0DD545}">
      <dgm:prSet phldrT="[Text]" custT="1"/>
      <dgm:spPr>
        <a:xfrm rot="16200000">
          <a:off x="3655455" y="-2885851"/>
          <a:ext cx="525601" cy="7808843"/>
        </a:xfrm>
        <a:solidFill>
          <a:schemeClr val="accent2">
            <a:lumMod val="20000"/>
            <a:lumOff val="80000"/>
            <a:alpha val="90000"/>
          </a:schemeClr>
        </a:solidFill>
        <a:ln w="6350" cap="flat" cmpd="sng" algn="ctr">
          <a:solidFill>
            <a:srgbClr val="FFC000">
              <a:tint val="40000"/>
              <a:alpha val="90000"/>
              <a:hueOff val="1644845"/>
              <a:satOff val="-8752"/>
              <a:lumOff val="-499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gm:spPr>
      <dgm:t>
        <a:bodyPr/>
        <a:lstStyle/>
        <a:p>
          <a:pPr marL="171450" lvl="1" indent="-17145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a-IR" sz="2600" b="1" kern="1200" dirty="0">
              <a:solidFill>
                <a:srgbClr val="FF0000"/>
              </a:solidFill>
              <a:cs typeface="B Nazanin" pitchFamily="2" charset="-78"/>
            </a:rPr>
            <a:t>اصلاح ماده 132: (با رویکرد اعطای مشوق متناسب با میزان </a:t>
          </a:r>
          <a:r>
            <a:rPr lang="fa-IR" sz="2600" b="1" kern="1200" dirty="0" err="1">
              <a:solidFill>
                <a:srgbClr val="FF0000"/>
              </a:solidFill>
              <a:cs typeface="B Nazanin" pitchFamily="2" charset="-78"/>
            </a:rPr>
            <a:t>سرمایه‌گذاری</a:t>
          </a:r>
          <a:r>
            <a:rPr lang="fa-IR" sz="2600" b="1" kern="1200" dirty="0">
              <a:solidFill>
                <a:srgbClr val="FF0000"/>
              </a:solidFill>
              <a:cs typeface="B Nazanin" pitchFamily="2" charset="-78"/>
            </a:rPr>
            <a:t> و </a:t>
          </a:r>
          <a:r>
            <a:rPr lang="fa-IR" sz="2600" b="1" kern="1200" dirty="0" err="1">
              <a:solidFill>
                <a:srgbClr val="FF0000"/>
              </a:solidFill>
              <a:cs typeface="B Nazanin" pitchFamily="2" charset="-78"/>
            </a:rPr>
            <a:t>ساده‌سازی</a:t>
          </a:r>
          <a:r>
            <a:rPr lang="fa-IR" sz="2600" b="1" kern="1200" dirty="0">
              <a:solidFill>
                <a:srgbClr val="FF0000"/>
              </a:solidFill>
              <a:cs typeface="B Nazanin" pitchFamily="2" charset="-78"/>
            </a:rPr>
            <a:t> قانون)</a:t>
          </a:r>
        </a:p>
        <a:p>
          <a:pPr marL="171450" lvl="1" indent="-17145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r>
            <a:rPr lang="fa-IR" sz="2600" kern="1200" dirty="0">
              <a:solidFill>
                <a:schemeClr val="tx1"/>
              </a:solidFill>
              <a:cs typeface="B Nazanin" pitchFamily="2" charset="-78"/>
            </a:rPr>
            <a:t>معافیت برای 50% </a:t>
          </a:r>
          <a:r>
            <a:rPr lang="ar-SA" sz="2600" kern="1200" dirty="0">
              <a:solidFill>
                <a:schemeClr val="tx1"/>
              </a:solidFill>
              <a:cs typeface="B Nazanin" pitchFamily="2" charset="-78"/>
            </a:rPr>
            <a:t>سرمایه­گذاری اشخاص حقوقی غیردولتی </a:t>
          </a:r>
          <a:r>
            <a:rPr lang="fa-IR" sz="2600" kern="1200" dirty="0">
              <a:solidFill>
                <a:schemeClr val="tx1"/>
              </a:solidFill>
              <a:cs typeface="B Nazanin" pitchFamily="2" charset="-78"/>
            </a:rPr>
            <a:t>که این معافیت در مناطق کمتر توسعه یافته به میزان 100% خواهد بود.</a:t>
          </a:r>
        </a:p>
        <a:p>
          <a:pPr marL="171450" lvl="1" indent="-17145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r>
            <a:rPr lang="fa-IR" sz="2600" kern="1200" dirty="0">
              <a:solidFill>
                <a:schemeClr val="tx1"/>
              </a:solidFill>
              <a:cs typeface="B Nazanin" pitchFamily="2" charset="-78"/>
            </a:rPr>
            <a:t>حذف </a:t>
          </a:r>
          <a:r>
            <a:rPr lang="fa-IR" sz="2600" kern="1200" dirty="0" err="1">
              <a:solidFill>
                <a:schemeClr val="tx1"/>
              </a:solidFill>
              <a:cs typeface="B Nazanin" pitchFamily="2" charset="-78"/>
            </a:rPr>
            <a:t>معافیت‎های</a:t>
          </a:r>
          <a:r>
            <a:rPr lang="fa-IR" sz="2600" kern="1200" dirty="0">
              <a:solidFill>
                <a:schemeClr val="tx1"/>
              </a:solidFill>
              <a:cs typeface="B Nazanin" pitchFamily="2" charset="-78"/>
            </a:rPr>
            <a:t> بندهای (ب)، (پ)، (ث)، (ج)، (ح)، (خ)، (ر)، (ز).</a:t>
          </a:r>
        </a:p>
        <a:p>
          <a:pPr marL="171450" lvl="1" indent="-17145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endParaRPr lang="fa-IR" sz="2600" kern="1200" dirty="0">
            <a:solidFill>
              <a:schemeClr val="tx1"/>
            </a:solidFill>
            <a:cs typeface="B Nazanin" pitchFamily="2" charset="-78"/>
          </a:endParaRPr>
        </a:p>
        <a:p>
          <a:pPr marL="171450" lvl="1" indent="-17145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fa-IR" sz="2600" b="1" kern="1200" dirty="0">
              <a:solidFill>
                <a:srgbClr val="FF0000"/>
              </a:solidFill>
              <a:cs typeface="B Nazanin" pitchFamily="2" charset="-78"/>
            </a:rPr>
            <a:t>اصلاح ماده 138مکرر</a:t>
          </a:r>
        </a:p>
        <a:p>
          <a:pPr marL="171450" lvl="1" indent="-17145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r>
            <a:rPr lang="fa-IR" sz="2600" kern="1200" dirty="0">
              <a:solidFill>
                <a:schemeClr val="tx1"/>
              </a:solidFill>
              <a:cs typeface="B Nazanin" pitchFamily="2" charset="-78"/>
            </a:rPr>
            <a:t>حذف معافیت اشخاص حقوقی و اعطای معافیت به </a:t>
          </a:r>
          <a:r>
            <a:rPr lang="ar-SA" sz="2600" kern="1200" dirty="0">
              <a:solidFill>
                <a:schemeClr val="tx1"/>
              </a:solidFill>
              <a:cs typeface="B Nazanin" pitchFamily="2" charset="-78"/>
            </a:rPr>
            <a:t>اشخاص حقیقی که آورده نقدی برای تأمین مالی طرح - پروژه و سرمایه در گردش فراهم نمایند، معادل حداقل سود مورد انتظار عقود مشارکتی تا سقف مجموع سود دریافتی معادل 2 برابر معافیت پایه</a:t>
          </a:r>
          <a:r>
            <a:rPr lang="fa-IR" sz="2600" kern="1200" dirty="0">
              <a:solidFill>
                <a:schemeClr val="tx1"/>
              </a:solidFill>
              <a:cs typeface="B Nazanin" pitchFamily="2" charset="-78"/>
            </a:rPr>
            <a:t>.</a:t>
          </a:r>
          <a:endParaRPr lang="en-US" sz="2600" b="0" kern="1200" dirty="0">
            <a:solidFill>
              <a:schemeClr val="tx1"/>
            </a:solidFill>
            <a:latin typeface="Calibri"/>
            <a:ea typeface="Helvetica Light"/>
            <a:cs typeface="B Nazanin" panose="00000400000000000000" pitchFamily="2" charset="-78"/>
          </a:endParaRPr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pPr algn="r" rtl="1"/>
          <a:endParaRPr lang="en-US" b="1">
            <a:solidFill>
              <a:schemeClr val="tx1"/>
            </a:solidFill>
            <a:cs typeface="B Nazanin" pitchFamily="2" charset="-78"/>
          </a:endParaRPr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pPr algn="r" rtl="1"/>
          <a:endParaRPr lang="en-US" b="1">
            <a:solidFill>
              <a:schemeClr val="tx1"/>
            </a:solidFill>
            <a:cs typeface="B Nazanin" pitchFamily="2" charset="-78"/>
          </a:endParaRPr>
        </a:p>
      </dgm:t>
    </dgm:pt>
    <dgm:pt modelId="{AAE7A1E6-6847-453D-B55B-8A82BF138C1D}" type="pres">
      <dgm:prSet presAssocID="{F6FEADD9-F67D-41F5-BA4C-3C84956E7F46}" presName="Name0" presStyleCnt="0">
        <dgm:presLayoutVars>
          <dgm:dir val="rev"/>
          <dgm:animLvl val="lvl"/>
          <dgm:resizeHandles val="exact"/>
        </dgm:presLayoutVars>
      </dgm:prSet>
      <dgm:spPr/>
    </dgm:pt>
    <dgm:pt modelId="{466D2291-72F7-4115-8507-2229101481F0}" type="pres">
      <dgm:prSet presAssocID="{C59269D0-92A5-481C-BA64-727AFB0DD545}" presName="linNode" presStyleCnt="0"/>
      <dgm:spPr/>
    </dgm:pt>
    <dgm:pt modelId="{814C4EB6-59C8-4E50-BFC8-B2B773F1621B}" type="pres">
      <dgm:prSet presAssocID="{C59269D0-92A5-481C-BA64-727AFB0DD545}" presName="parentText" presStyleLbl="node1" presStyleIdx="0" presStyleCnt="1" custScaleX="277778" custLinFactNeighborX="10384" custLinFactNeighborY="672">
        <dgm:presLayoutVars>
          <dgm:chMax val="1"/>
          <dgm:bulletEnabled val="1"/>
        </dgm:presLayoutVars>
      </dgm:prSet>
      <dgm:spPr>
        <a:prstGeom prst="rect">
          <a:avLst/>
        </a:prstGeom>
      </dgm:spPr>
    </dgm:pt>
  </dgm:ptLst>
  <dgm:cxnLst>
    <dgm:cxn modelId="{FE9D3F2A-1859-4497-BCC5-0D4CCA42EC18}" type="presOf" srcId="{C59269D0-92A5-481C-BA64-727AFB0DD545}" destId="{814C4EB6-59C8-4E50-BFC8-B2B773F1621B}" srcOrd="0" destOrd="0" presId="urn:microsoft.com/office/officeart/2005/8/layout/vList5"/>
    <dgm:cxn modelId="{9071FB3B-D26B-4384-BD1A-80C12C62D02C}" srcId="{F6FEADD9-F67D-41F5-BA4C-3C84956E7F46}" destId="{C59269D0-92A5-481C-BA64-727AFB0DD545}" srcOrd="0" destOrd="0" parTransId="{312CC84D-092F-422A-AA24-A4619DBBB7BE}" sibTransId="{266DE8E8-1339-41C4-B9A7-6148496C7FA9}"/>
    <dgm:cxn modelId="{93CCC1C3-A4A6-409D-9996-5DAB36F1B455}" type="presOf" srcId="{F6FEADD9-F67D-41F5-BA4C-3C84956E7F46}" destId="{AAE7A1E6-6847-453D-B55B-8A82BF138C1D}" srcOrd="0" destOrd="0" presId="urn:microsoft.com/office/officeart/2005/8/layout/vList5"/>
    <dgm:cxn modelId="{CF7BE7FA-7D3B-40AC-A801-F0EADBF084D2}" type="presParOf" srcId="{AAE7A1E6-6847-453D-B55B-8A82BF138C1D}" destId="{466D2291-72F7-4115-8507-2229101481F0}" srcOrd="0" destOrd="0" presId="urn:microsoft.com/office/officeart/2005/8/layout/vList5"/>
    <dgm:cxn modelId="{8FA19A4B-D657-4B88-A814-3180FA7B1E02}" type="presParOf" srcId="{466D2291-72F7-4115-8507-2229101481F0}" destId="{814C4EB6-59C8-4E50-BFC8-B2B773F1621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D87F3FC9-93C8-4823-842D-2824037CDFE0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pPr rtl="1"/>
          <a:endParaRPr lang="fa-IR"/>
        </a:p>
      </dgm:t>
    </dgm:pt>
    <dgm:pt modelId="{502DA5EB-29F7-4597-A5DE-E2C39DE0904F}" type="pres">
      <dgm:prSet presAssocID="{D87F3FC9-93C8-4823-842D-2824037CDFE0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FD6D964E-CD1A-4A9D-BD2F-FBEC64C87581}" type="presOf" srcId="{D87F3FC9-93C8-4823-842D-2824037CDFE0}" destId="{502DA5EB-29F7-4597-A5DE-E2C39DE0904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59269D0-92A5-481C-BA64-727AFB0DD545}">
      <dgm:prSet phldrT="[Text]" custT="1"/>
      <dgm:spPr>
        <a:xfrm rot="16200000">
          <a:off x="3655455" y="-2885851"/>
          <a:ext cx="525601" cy="7808843"/>
        </a:xfrm>
        <a:solidFill>
          <a:schemeClr val="accent2">
            <a:lumMod val="20000"/>
            <a:lumOff val="80000"/>
            <a:alpha val="90000"/>
          </a:schemeClr>
        </a:solidFill>
        <a:ln w="6350" cap="flat" cmpd="sng" algn="ctr">
          <a:solidFill>
            <a:srgbClr val="FFC000">
              <a:tint val="40000"/>
              <a:alpha val="90000"/>
              <a:hueOff val="1644845"/>
              <a:satOff val="-8752"/>
              <a:lumOff val="-499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gm:spPr>
      <dgm:t>
        <a:bodyPr/>
        <a:lstStyle/>
        <a:p>
          <a:pPr marL="171450" lvl="1" indent="-17145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a-IR" sz="2600" b="1" kern="1200" dirty="0">
              <a:solidFill>
                <a:srgbClr val="FF0000"/>
              </a:solidFill>
              <a:latin typeface="Corbel" panose="020B0503020204020204"/>
              <a:ea typeface="+mn-ea"/>
              <a:cs typeface="B Nazanin" pitchFamily="2" charset="-78"/>
            </a:rPr>
            <a:t>اصلاح بند ل ماده 139</a:t>
          </a:r>
        </a:p>
        <a:p>
          <a:pPr marL="171450" lvl="1" indent="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r>
            <a:rPr lang="fa-IR" sz="2600" kern="1200" dirty="0">
              <a:solidFill>
                <a:schemeClr val="tx1"/>
              </a:solidFill>
              <a:cs typeface="B Nazanin" pitchFamily="2" charset="-78"/>
            </a:rPr>
            <a:t>حذف معافیت کامل و اعطای 25% </a:t>
          </a:r>
          <a:r>
            <a:rPr lang="ar-SA" sz="2600" kern="1200" dirty="0">
              <a:solidFill>
                <a:schemeClr val="tx1"/>
              </a:solidFill>
              <a:cs typeface="B Nazanin" pitchFamily="2" charset="-78"/>
            </a:rPr>
            <a:t>تخفیف در نرخ</a:t>
          </a:r>
          <a:r>
            <a:rPr lang="fa-IR" sz="2600" kern="1200" dirty="0">
              <a:solidFill>
                <a:schemeClr val="tx1"/>
              </a:solidFill>
              <a:cs typeface="B Nazanin" pitchFamily="2" charset="-78"/>
            </a:rPr>
            <a:t> مالیاتی</a:t>
          </a:r>
          <a:r>
            <a:rPr lang="ar-SA" sz="2600" kern="1200" dirty="0">
              <a:solidFill>
                <a:schemeClr val="tx1"/>
              </a:solidFill>
              <a:cs typeface="B Nazanin" pitchFamily="2" charset="-78"/>
            </a:rPr>
            <a:t> </a:t>
          </a:r>
          <a:r>
            <a:rPr lang="fa-IR" sz="2600" kern="1200" dirty="0">
              <a:solidFill>
                <a:schemeClr val="tx1"/>
              </a:solidFill>
              <a:cs typeface="B Nazanin" pitchFamily="2" charset="-78"/>
            </a:rPr>
            <a:t>برای </a:t>
          </a:r>
          <a:r>
            <a:rPr lang="ar-SA" sz="2600" kern="1200" dirty="0">
              <a:solidFill>
                <a:schemeClr val="tx1"/>
              </a:solidFill>
              <a:cs typeface="B Nazanin" pitchFamily="2" charset="-78"/>
            </a:rPr>
            <a:t>درآمد حاصل از فعالیت‌های انتشاراتی و مطبوعاتی و قرآنی، فرهنگی و هنری</a:t>
          </a:r>
          <a:r>
            <a:rPr lang="fa-IR" sz="2600" kern="1200" dirty="0">
              <a:solidFill>
                <a:schemeClr val="tx1"/>
              </a:solidFill>
              <a:cs typeface="B Nazanin" pitchFamily="2" charset="-78"/>
            </a:rPr>
            <a:t> برای اشخاص حقوقی و معافیت تا سقف 500 میلیون ریال برای اشخاص حقیقی.</a:t>
          </a:r>
        </a:p>
        <a:p>
          <a:pPr marL="171450" lvl="1" indent="-17145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fa-IR" sz="2600" b="1" kern="1200" dirty="0">
              <a:solidFill>
                <a:srgbClr val="FF0000"/>
              </a:solidFill>
              <a:latin typeface="Corbel" panose="020B0503020204020204"/>
              <a:ea typeface="+mn-ea"/>
              <a:cs typeface="B Nazanin" pitchFamily="2" charset="-78"/>
            </a:rPr>
            <a:t>اصلاح ماده 142 </a:t>
          </a:r>
        </a:p>
        <a:p>
          <a:pPr marL="171450" lvl="1" indent="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fa-IR" sz="2600" kern="1200" dirty="0">
              <a:solidFill>
                <a:prstClr val="black"/>
              </a:solidFill>
              <a:latin typeface="Corbel" panose="020B0503020204020204"/>
              <a:ea typeface="+mn-ea"/>
              <a:cs typeface="B Nazanin" pitchFamily="2" charset="-78"/>
            </a:rPr>
            <a:t>حذف معافیت اشخاص حقوقی و محدود شدن معافیت </a:t>
          </a:r>
          <a:r>
            <a:rPr lang="ar-SA" sz="2600" kern="1200" dirty="0">
              <a:solidFill>
                <a:prstClr val="black"/>
              </a:solidFill>
              <a:latin typeface="Corbel" panose="020B0503020204020204"/>
              <a:ea typeface="+mn-ea"/>
              <a:cs typeface="B Nazanin" pitchFamily="2" charset="-78"/>
            </a:rPr>
            <a:t>اشخاص حقیقی بابت </a:t>
          </a:r>
          <a:r>
            <a:rPr lang="fa-IR" sz="2600" kern="1200" dirty="0">
              <a:solidFill>
                <a:prstClr val="black"/>
              </a:solidFill>
              <a:latin typeface="Corbel" panose="020B0503020204020204"/>
              <a:ea typeface="+mn-ea"/>
              <a:cs typeface="B Nazanin" pitchFamily="2" charset="-78"/>
            </a:rPr>
            <a:t>درآمد حاصل از </a:t>
          </a:r>
          <a:r>
            <a:rPr lang="ar-SA" sz="2600" kern="1200" dirty="0">
              <a:solidFill>
                <a:prstClr val="black"/>
              </a:solidFill>
              <a:latin typeface="Corbel" panose="020B0503020204020204"/>
              <a:ea typeface="+mn-ea"/>
              <a:cs typeface="B Nazanin" pitchFamily="2" charset="-78"/>
            </a:rPr>
            <a:t>تولید فرش دستباف و صنایع‌دستی مجموعاً تا سقف دو برابر معافیت پایه</a:t>
          </a:r>
          <a:r>
            <a:rPr lang="fa-IR" sz="2600" kern="1200" dirty="0">
              <a:solidFill>
                <a:prstClr val="black"/>
              </a:solidFill>
              <a:latin typeface="Corbel" panose="020B0503020204020204"/>
              <a:ea typeface="+mn-ea"/>
              <a:cs typeface="B Nazanin" pitchFamily="2" charset="-78"/>
            </a:rPr>
            <a:t>.</a:t>
          </a:r>
          <a:r>
            <a:rPr lang="ar-SA" sz="2600" kern="1200" dirty="0">
              <a:solidFill>
                <a:prstClr val="black"/>
              </a:solidFill>
              <a:latin typeface="Corbel" panose="020B0503020204020204"/>
              <a:ea typeface="+mn-ea"/>
              <a:cs typeface="B Nazanin" pitchFamily="2" charset="-78"/>
            </a:rPr>
            <a:t> </a:t>
          </a:r>
          <a:endParaRPr lang="en-US" sz="2600" kern="1200" dirty="0">
            <a:solidFill>
              <a:prstClr val="black"/>
            </a:solidFill>
            <a:latin typeface="Corbel" panose="020B0503020204020204"/>
            <a:ea typeface="+mn-ea"/>
            <a:cs typeface="B Nazanin" pitchFamily="2" charset="-78"/>
          </a:endParaRPr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pPr algn="r" rtl="1"/>
          <a:endParaRPr lang="en-US" b="1">
            <a:solidFill>
              <a:schemeClr val="tx1"/>
            </a:solidFill>
            <a:cs typeface="B Nazanin" pitchFamily="2" charset="-78"/>
          </a:endParaRPr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pPr algn="r" rtl="1"/>
          <a:endParaRPr lang="en-US" b="1">
            <a:solidFill>
              <a:schemeClr val="tx1"/>
            </a:solidFill>
            <a:cs typeface="B Nazanin" pitchFamily="2" charset="-78"/>
          </a:endParaRPr>
        </a:p>
      </dgm:t>
    </dgm:pt>
    <dgm:pt modelId="{AAE7A1E6-6847-453D-B55B-8A82BF138C1D}" type="pres">
      <dgm:prSet presAssocID="{F6FEADD9-F67D-41F5-BA4C-3C84956E7F46}" presName="Name0" presStyleCnt="0">
        <dgm:presLayoutVars>
          <dgm:dir val="rev"/>
          <dgm:animLvl val="lvl"/>
          <dgm:resizeHandles val="exact"/>
        </dgm:presLayoutVars>
      </dgm:prSet>
      <dgm:spPr/>
    </dgm:pt>
    <dgm:pt modelId="{466D2291-72F7-4115-8507-2229101481F0}" type="pres">
      <dgm:prSet presAssocID="{C59269D0-92A5-481C-BA64-727AFB0DD545}" presName="linNode" presStyleCnt="0"/>
      <dgm:spPr/>
    </dgm:pt>
    <dgm:pt modelId="{814C4EB6-59C8-4E50-BFC8-B2B773F1621B}" type="pres">
      <dgm:prSet presAssocID="{C59269D0-92A5-481C-BA64-727AFB0DD545}" presName="parentText" presStyleLbl="node1" presStyleIdx="0" presStyleCnt="1" custScaleX="277778" custLinFactNeighborX="10384" custLinFactNeighborY="672">
        <dgm:presLayoutVars>
          <dgm:chMax val="1"/>
          <dgm:bulletEnabled val="1"/>
        </dgm:presLayoutVars>
      </dgm:prSet>
      <dgm:spPr>
        <a:prstGeom prst="rect">
          <a:avLst/>
        </a:prstGeom>
      </dgm:spPr>
    </dgm:pt>
  </dgm:ptLst>
  <dgm:cxnLst>
    <dgm:cxn modelId="{FE9D3F2A-1859-4497-BCC5-0D4CCA42EC18}" type="presOf" srcId="{C59269D0-92A5-481C-BA64-727AFB0DD545}" destId="{814C4EB6-59C8-4E50-BFC8-B2B773F1621B}" srcOrd="0" destOrd="0" presId="urn:microsoft.com/office/officeart/2005/8/layout/vList5"/>
    <dgm:cxn modelId="{9071FB3B-D26B-4384-BD1A-80C12C62D02C}" srcId="{F6FEADD9-F67D-41F5-BA4C-3C84956E7F46}" destId="{C59269D0-92A5-481C-BA64-727AFB0DD545}" srcOrd="0" destOrd="0" parTransId="{312CC84D-092F-422A-AA24-A4619DBBB7BE}" sibTransId="{266DE8E8-1339-41C4-B9A7-6148496C7FA9}"/>
    <dgm:cxn modelId="{93CCC1C3-A4A6-409D-9996-5DAB36F1B455}" type="presOf" srcId="{F6FEADD9-F67D-41F5-BA4C-3C84956E7F46}" destId="{AAE7A1E6-6847-453D-B55B-8A82BF138C1D}" srcOrd="0" destOrd="0" presId="urn:microsoft.com/office/officeart/2005/8/layout/vList5"/>
    <dgm:cxn modelId="{CF7BE7FA-7D3B-40AC-A801-F0EADBF084D2}" type="presParOf" srcId="{AAE7A1E6-6847-453D-B55B-8A82BF138C1D}" destId="{466D2291-72F7-4115-8507-2229101481F0}" srcOrd="0" destOrd="0" presId="urn:microsoft.com/office/officeart/2005/8/layout/vList5"/>
    <dgm:cxn modelId="{8FA19A4B-D657-4B88-A814-3180FA7B1E02}" type="presParOf" srcId="{466D2291-72F7-4115-8507-2229101481F0}" destId="{814C4EB6-59C8-4E50-BFC8-B2B773F1621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D87F3FC9-93C8-4823-842D-2824037CDFE0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pPr rtl="1"/>
          <a:endParaRPr lang="fa-IR"/>
        </a:p>
      </dgm:t>
    </dgm:pt>
    <dgm:pt modelId="{502DA5EB-29F7-4597-A5DE-E2C39DE0904F}" type="pres">
      <dgm:prSet presAssocID="{D87F3FC9-93C8-4823-842D-2824037CDFE0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FD6D964E-CD1A-4A9D-BD2F-FBEC64C87581}" type="presOf" srcId="{D87F3FC9-93C8-4823-842D-2824037CDFE0}" destId="{502DA5EB-29F7-4597-A5DE-E2C39DE0904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59269D0-92A5-481C-BA64-727AFB0DD545}">
      <dgm:prSet phldrT="[Text]" custT="1"/>
      <dgm:spPr>
        <a:xfrm rot="16200000">
          <a:off x="3655455" y="-2885851"/>
          <a:ext cx="525601" cy="7808843"/>
        </a:xfrm>
        <a:solidFill>
          <a:schemeClr val="accent2">
            <a:lumMod val="20000"/>
            <a:lumOff val="80000"/>
            <a:alpha val="90000"/>
          </a:schemeClr>
        </a:solidFill>
        <a:ln w="6350" cap="flat" cmpd="sng" algn="ctr">
          <a:solidFill>
            <a:srgbClr val="FFC000">
              <a:tint val="40000"/>
              <a:alpha val="90000"/>
              <a:hueOff val="1644845"/>
              <a:satOff val="-8752"/>
              <a:lumOff val="-499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gm:spPr>
      <dgm:t>
        <a:bodyPr/>
        <a:lstStyle/>
        <a:p>
          <a:pPr marL="171450" lvl="1" indent="-17145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a-IR" sz="2600" b="1" kern="1200" dirty="0">
              <a:solidFill>
                <a:srgbClr val="FF0000"/>
              </a:solidFill>
              <a:latin typeface="Corbel" panose="020B0503020204020204"/>
              <a:ea typeface="+mn-ea"/>
              <a:cs typeface="B Nazanin" pitchFamily="2" charset="-78"/>
            </a:rPr>
            <a:t>اصلاح ماده 141 </a:t>
          </a:r>
        </a:p>
        <a:p>
          <a:pPr marL="171450" lvl="1" indent="-17145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r>
            <a:rPr lang="fa-IR" sz="2600" kern="1200" dirty="0">
              <a:solidFill>
                <a:srgbClr val="0000FF"/>
              </a:solidFill>
              <a:cs typeface="B Nazanin" pitchFamily="2" charset="-78"/>
            </a:rPr>
            <a:t>- معافیت 50% </a:t>
          </a:r>
          <a:r>
            <a:rPr lang="ar-SA" sz="2600" kern="1200" dirty="0">
              <a:solidFill>
                <a:srgbClr val="0000FF"/>
              </a:solidFill>
              <a:cs typeface="B Nazanin" pitchFamily="2" charset="-78"/>
            </a:rPr>
            <a:t>درآمد صادرات محصولات کشاورزی فرآوری نشده</a:t>
          </a:r>
          <a:endParaRPr lang="fa-IR" sz="2600" kern="1200" dirty="0">
            <a:solidFill>
              <a:srgbClr val="0000FF"/>
            </a:solidFill>
            <a:cs typeface="B Nazanin" pitchFamily="2" charset="-78"/>
          </a:endParaRPr>
        </a:p>
        <a:p>
          <a:pPr marL="171450" lvl="1" indent="-17145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r>
            <a:rPr lang="fa-IR" sz="2600" kern="1200" dirty="0">
              <a:solidFill>
                <a:srgbClr val="0000FF"/>
              </a:solidFill>
              <a:cs typeface="B Nazanin" pitchFamily="2" charset="-78"/>
            </a:rPr>
            <a:t>- معافیت 100% </a:t>
          </a:r>
          <a:r>
            <a:rPr lang="ar-SA" sz="2600" kern="1200" dirty="0">
              <a:solidFill>
                <a:srgbClr val="0000FF"/>
              </a:solidFill>
              <a:cs typeface="B Nazanin" pitchFamily="2" charset="-78"/>
            </a:rPr>
            <a:t>درآمد صادرات خدمات و کالاها به استثنای</a:t>
          </a:r>
          <a:r>
            <a:rPr lang="fa-IR" sz="2600" kern="1200" dirty="0">
              <a:solidFill>
                <a:srgbClr val="0000FF"/>
              </a:solidFill>
              <a:cs typeface="B Nazanin" pitchFamily="2" charset="-78"/>
            </a:rPr>
            <a:t> موارد ذیل:</a:t>
          </a:r>
        </a:p>
        <a:p>
          <a:pPr marL="171450" lvl="1" indent="-17145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a-IR" sz="2000" kern="1200" dirty="0">
              <a:solidFill>
                <a:srgbClr val="000000"/>
              </a:solidFill>
              <a:effectLst/>
              <a:latin typeface="IPT.Nazanin"/>
              <a:ea typeface="Times New Roman" panose="02020603050405020304" pitchFamily="18" charset="0"/>
              <a:cs typeface="B Zar" panose="00000400000000000000" pitchFamily="2" charset="-78"/>
            </a:rPr>
            <a:t>۱</a:t>
          </a:r>
          <a:r>
            <a:rPr lang="en-US" sz="2000" kern="1200" dirty="0">
              <a:solidFill>
                <a:srgbClr val="000000"/>
              </a:solidFill>
              <a:effectLst/>
              <a:latin typeface="IPT.Nazanin"/>
              <a:ea typeface="Times New Roman" panose="02020603050405020304" pitchFamily="18" charset="0"/>
              <a:cs typeface="B Zar" panose="00000400000000000000" pitchFamily="2" charset="-78"/>
            </a:rPr>
            <a:t>-</a:t>
          </a:r>
          <a:r>
            <a:rPr lang="fa-IR" sz="2000" kern="1200" dirty="0">
              <a:solidFill>
                <a:srgbClr val="000000"/>
              </a:solidFill>
              <a:effectLst/>
              <a:latin typeface="IPT.Nazanin"/>
              <a:ea typeface="Times New Roman" panose="02020603050405020304" pitchFamily="18" charset="0"/>
              <a:cs typeface="B Zar" panose="00000400000000000000" pitchFamily="2" charset="-78"/>
            </a:rPr>
            <a:t> </a:t>
          </a:r>
          <a:r>
            <a:rPr lang="ar-SA" sz="2000" kern="1200" dirty="0">
              <a:solidFill>
                <a:srgbClr val="000000"/>
              </a:solidFill>
              <a:effectLst/>
              <a:latin typeface="IPT.Nazanin"/>
              <a:ea typeface="Times New Roman" panose="02020603050405020304" pitchFamily="18" charset="0"/>
              <a:cs typeface="B Zar" panose="00000400000000000000" pitchFamily="2" charset="-78"/>
            </a:rPr>
            <a:t>مواد معدنی فلزی و محصولات صنایع معدنی فلزی شامل شمش فلزات و قبل از آن و مشتقات اولیه فلزات نظیر اکسیدها و سولفات‌ها </a:t>
          </a:r>
          <a:endParaRPr lang="en-US" sz="2000" kern="1200" dirty="0">
            <a:effectLst/>
            <a:latin typeface="Calibri" panose="020F0502020204030204" pitchFamily="34" charset="0"/>
            <a:ea typeface="Calibri" panose="020F0502020204030204" pitchFamily="34" charset="0"/>
            <a:cs typeface="Arial" panose="020B0604020202020204" pitchFamily="34" charset="0"/>
          </a:endParaRPr>
        </a:p>
        <a:p>
          <a:pPr marL="171450" lvl="1" indent="-17145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a-IR" sz="2000" kern="1200" dirty="0">
              <a:solidFill>
                <a:srgbClr val="000000"/>
              </a:solidFill>
              <a:effectLst/>
              <a:latin typeface="IPT.Nazanin"/>
              <a:ea typeface="Times New Roman" panose="02020603050405020304" pitchFamily="18" charset="0"/>
              <a:cs typeface="B Zar" panose="00000400000000000000" pitchFamily="2" charset="-78"/>
            </a:rPr>
            <a:t>۲</a:t>
          </a:r>
          <a:r>
            <a:rPr lang="en-US" sz="2000" kern="1200" dirty="0">
              <a:solidFill>
                <a:srgbClr val="000000"/>
              </a:solidFill>
              <a:effectLst/>
              <a:latin typeface="IPT.Nazanin"/>
              <a:ea typeface="Times New Roman" panose="02020603050405020304" pitchFamily="18" charset="0"/>
              <a:cs typeface="B Zar" panose="00000400000000000000" pitchFamily="2" charset="-78"/>
            </a:rPr>
            <a:t> -</a:t>
          </a:r>
          <a:r>
            <a:rPr lang="ar-SA" sz="2000" kern="1200" dirty="0">
              <a:solidFill>
                <a:srgbClr val="000000"/>
              </a:solidFill>
              <a:effectLst/>
              <a:latin typeface="IPT.Nazanin"/>
              <a:ea typeface="Times New Roman" panose="02020603050405020304" pitchFamily="18" charset="0"/>
              <a:cs typeface="B Zar" panose="00000400000000000000" pitchFamily="2" charset="-78"/>
            </a:rPr>
            <a:t>محصولات فلزی فرآوری‌شده که ارزش وزنی آنها از </a:t>
          </a:r>
          <a:r>
            <a:rPr lang="fa-IR" sz="2000" kern="1200" dirty="0">
              <a:solidFill>
                <a:srgbClr val="000000"/>
              </a:solidFill>
              <a:effectLst/>
              <a:latin typeface="IPT.Nazanin"/>
              <a:ea typeface="Times New Roman" panose="02020603050405020304" pitchFamily="18" charset="0"/>
              <a:cs typeface="B Zar" panose="00000400000000000000" pitchFamily="2" charset="-78"/>
            </a:rPr>
            <a:t>۱2۰% </a:t>
          </a:r>
          <a:r>
            <a:rPr lang="ar-SA" sz="2000" kern="1200" dirty="0">
              <a:solidFill>
                <a:srgbClr val="000000"/>
              </a:solidFill>
              <a:effectLst/>
              <a:latin typeface="IPT.Nazanin"/>
              <a:ea typeface="Times New Roman" panose="02020603050405020304" pitchFamily="18" charset="0"/>
              <a:cs typeface="B Zar" panose="00000400000000000000" pitchFamily="2" charset="-78"/>
            </a:rPr>
            <a:t>قیمت جهانی فلز خالص به کار رفته در آن کمتر باشد.</a:t>
          </a:r>
          <a:endParaRPr lang="en-US" sz="2000" kern="1200" dirty="0">
            <a:effectLst/>
            <a:latin typeface="Calibri" panose="020F0502020204030204" pitchFamily="34" charset="0"/>
            <a:ea typeface="Calibri" panose="020F0502020204030204" pitchFamily="34" charset="0"/>
            <a:cs typeface="Arial" panose="020B0604020202020204" pitchFamily="34" charset="0"/>
          </a:endParaRPr>
        </a:p>
        <a:p>
          <a:pPr marL="171450" lvl="1" indent="-17145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a-IR" sz="2000" kern="1200" dirty="0">
              <a:solidFill>
                <a:srgbClr val="000000"/>
              </a:solidFill>
              <a:effectLst/>
              <a:latin typeface="IPT.Nazanin"/>
              <a:ea typeface="Times New Roman" panose="02020603050405020304" pitchFamily="18" charset="0"/>
              <a:cs typeface="B Zar" panose="00000400000000000000" pitchFamily="2" charset="-78"/>
            </a:rPr>
            <a:t>۳</a:t>
          </a:r>
          <a:r>
            <a:rPr lang="en-US" sz="2000" kern="1200" dirty="0">
              <a:solidFill>
                <a:srgbClr val="000000"/>
              </a:solidFill>
              <a:effectLst/>
              <a:latin typeface="IPT.Nazanin"/>
              <a:ea typeface="Times New Roman" panose="02020603050405020304" pitchFamily="18" charset="0"/>
              <a:cs typeface="B Zar" panose="00000400000000000000" pitchFamily="2" charset="-78"/>
            </a:rPr>
            <a:t>- </a:t>
          </a:r>
          <a:r>
            <a:rPr lang="ar-SA" sz="2000" kern="1200" dirty="0">
              <a:solidFill>
                <a:srgbClr val="000000"/>
              </a:solidFill>
              <a:effectLst/>
              <a:latin typeface="IPT.Nazanin"/>
              <a:ea typeface="Times New Roman" panose="02020603050405020304" pitchFamily="18" charset="0"/>
              <a:cs typeface="B Zar" panose="00000400000000000000" pitchFamily="2" charset="-78"/>
            </a:rPr>
            <a:t>مواد معدنی غیرفلزی خام و مواد معدنی غیرفلزی فرآوری شده تا عیار </a:t>
          </a:r>
          <a:r>
            <a:rPr lang="fa-IR" sz="2000" kern="1200" dirty="0">
              <a:solidFill>
                <a:srgbClr val="000000"/>
              </a:solidFill>
              <a:effectLst/>
              <a:latin typeface="IPT.Nazanin"/>
              <a:ea typeface="Times New Roman" panose="02020603050405020304" pitchFamily="18" charset="0"/>
              <a:cs typeface="B Zar" panose="00000400000000000000" pitchFamily="2" charset="-78"/>
            </a:rPr>
            <a:t>۹۹%</a:t>
          </a:r>
          <a:endParaRPr lang="en-US" sz="2000" kern="1200" dirty="0">
            <a:effectLst/>
            <a:latin typeface="Calibri" panose="020F0502020204030204" pitchFamily="34" charset="0"/>
            <a:ea typeface="Calibri" panose="020F0502020204030204" pitchFamily="34" charset="0"/>
            <a:cs typeface="Arial" panose="020B0604020202020204" pitchFamily="34" charset="0"/>
          </a:endParaRPr>
        </a:p>
        <a:p>
          <a:pPr marL="171450" lvl="1" indent="-17145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a-IR" sz="2000" kern="1200" dirty="0">
              <a:solidFill>
                <a:srgbClr val="000000"/>
              </a:solidFill>
              <a:effectLst/>
              <a:latin typeface="IPT.Nazanin"/>
              <a:ea typeface="Times New Roman" panose="02020603050405020304" pitchFamily="18" charset="0"/>
              <a:cs typeface="B Zar" panose="00000400000000000000" pitchFamily="2" charset="-78"/>
            </a:rPr>
            <a:t>۴</a:t>
          </a:r>
          <a:r>
            <a:rPr lang="en-US" sz="2000" kern="1200" dirty="0">
              <a:solidFill>
                <a:srgbClr val="000000"/>
              </a:solidFill>
              <a:effectLst/>
              <a:latin typeface="IPT.Nazanin"/>
              <a:ea typeface="Times New Roman" panose="02020603050405020304" pitchFamily="18" charset="0"/>
              <a:cs typeface="B Zar" panose="00000400000000000000" pitchFamily="2" charset="-78"/>
            </a:rPr>
            <a:t>- </a:t>
          </a:r>
          <a:r>
            <a:rPr lang="ar-SA" sz="2000" kern="1200" dirty="0">
              <a:solidFill>
                <a:srgbClr val="000000"/>
              </a:solidFill>
              <a:effectLst/>
              <a:latin typeface="IPT.Nazanin"/>
              <a:ea typeface="Times New Roman" panose="02020603050405020304" pitchFamily="18" charset="0"/>
              <a:cs typeface="B Zar" panose="00000400000000000000" pitchFamily="2" charset="-78"/>
            </a:rPr>
            <a:t>سنگ ساختمانی و تزیینی به شکل کوپ یا لاشه</a:t>
          </a:r>
          <a:endParaRPr lang="en-US" sz="2000" kern="1200" dirty="0">
            <a:effectLst/>
            <a:latin typeface="Calibri" panose="020F0502020204030204" pitchFamily="34" charset="0"/>
            <a:ea typeface="Calibri" panose="020F0502020204030204" pitchFamily="34" charset="0"/>
            <a:cs typeface="Arial" panose="020B0604020202020204" pitchFamily="34" charset="0"/>
          </a:endParaRPr>
        </a:p>
        <a:p>
          <a:pPr marL="171450" lvl="1" indent="-17145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a-IR" sz="2000" kern="1200" dirty="0">
              <a:solidFill>
                <a:srgbClr val="000000"/>
              </a:solidFill>
              <a:effectLst/>
              <a:latin typeface="IPT.Nazanin"/>
              <a:ea typeface="Times New Roman" panose="02020603050405020304" pitchFamily="18" charset="0"/>
              <a:cs typeface="B Zar" panose="00000400000000000000" pitchFamily="2" charset="-78"/>
            </a:rPr>
            <a:t>5</a:t>
          </a:r>
          <a:r>
            <a:rPr lang="en-US" sz="2000" kern="1200" dirty="0">
              <a:solidFill>
                <a:srgbClr val="000000"/>
              </a:solidFill>
              <a:effectLst/>
              <a:latin typeface="IPT.Nazanin"/>
              <a:ea typeface="Times New Roman" panose="02020603050405020304" pitchFamily="18" charset="0"/>
              <a:cs typeface="B Zar" panose="00000400000000000000" pitchFamily="2" charset="-78"/>
            </a:rPr>
            <a:t> -</a:t>
          </a:r>
          <a:r>
            <a:rPr lang="ar-SA" sz="2000" kern="1200" dirty="0">
              <a:solidFill>
                <a:srgbClr val="000000"/>
              </a:solidFill>
              <a:effectLst/>
              <a:latin typeface="IPT.Nazanin"/>
              <a:ea typeface="Times New Roman" panose="02020603050405020304" pitchFamily="18" charset="0"/>
              <a:cs typeface="B Zar" panose="00000400000000000000" pitchFamily="2" charset="-78"/>
            </a:rPr>
            <a:t>محصولات شرکت</a:t>
          </a:r>
          <a:r>
            <a:rPr lang="fa-IR" sz="2000" kern="1200" dirty="0">
              <a:solidFill>
                <a:srgbClr val="000000"/>
              </a:solidFill>
              <a:effectLst/>
              <a:latin typeface="IPT.Nazanin"/>
              <a:ea typeface="Times New Roman" panose="02020603050405020304" pitchFamily="18" charset="0"/>
              <a:cs typeface="B Zar" panose="00000400000000000000" pitchFamily="2" charset="-78"/>
            </a:rPr>
            <a:t>‎</a:t>
          </a:r>
          <a:r>
            <a:rPr lang="ar-SA" sz="2000" kern="1200" dirty="0">
              <a:solidFill>
                <a:srgbClr val="000000"/>
              </a:solidFill>
              <a:effectLst/>
              <a:latin typeface="IPT.Nazanin"/>
              <a:ea typeface="Times New Roman" panose="02020603050405020304" pitchFamily="18" charset="0"/>
              <a:cs typeface="B Zar" panose="00000400000000000000" pitchFamily="2" charset="-78"/>
            </a:rPr>
            <a:t>های پتروشیمی، پالایشگاه ها، پتروپالایشگاه ها و مواد و محصولات نفتی و گازی و کلیه مشتقات آنها که ارزش وزنی آن از 120 درصد میانگین قیمت جهانی 15 قلم اول فهرست گران‌ترین محصولات پتروشیمی کمتر باشد</a:t>
          </a:r>
          <a:r>
            <a:rPr lang="fa-IR" sz="2000" kern="1200" dirty="0">
              <a:solidFill>
                <a:srgbClr val="000000"/>
              </a:solidFill>
              <a:effectLst/>
              <a:latin typeface="IPT.Nazanin"/>
              <a:ea typeface="Times New Roman" panose="02020603050405020304" pitchFamily="18" charset="0"/>
              <a:cs typeface="B Zar" panose="00000400000000000000" pitchFamily="2" charset="-78"/>
            </a:rPr>
            <a:t>.</a:t>
          </a:r>
          <a:endParaRPr lang="en-US" sz="2000" b="0" kern="1200" dirty="0">
            <a:solidFill>
              <a:schemeClr val="tx1"/>
            </a:solidFill>
            <a:latin typeface="Calibri"/>
            <a:ea typeface="Helvetica Light"/>
            <a:cs typeface="B Nazanin" panose="00000400000000000000" pitchFamily="2" charset="-78"/>
          </a:endParaRPr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pPr algn="r" rtl="1"/>
          <a:endParaRPr lang="en-US" b="1">
            <a:solidFill>
              <a:schemeClr val="tx1"/>
            </a:solidFill>
            <a:cs typeface="B Nazanin" pitchFamily="2" charset="-78"/>
          </a:endParaRPr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pPr algn="r" rtl="1"/>
          <a:endParaRPr lang="en-US" b="1">
            <a:solidFill>
              <a:schemeClr val="tx1"/>
            </a:solidFill>
            <a:cs typeface="B Nazanin" pitchFamily="2" charset="-78"/>
          </a:endParaRPr>
        </a:p>
      </dgm:t>
    </dgm:pt>
    <dgm:pt modelId="{AAE7A1E6-6847-453D-B55B-8A82BF138C1D}" type="pres">
      <dgm:prSet presAssocID="{F6FEADD9-F67D-41F5-BA4C-3C84956E7F46}" presName="Name0" presStyleCnt="0">
        <dgm:presLayoutVars>
          <dgm:dir val="rev"/>
          <dgm:animLvl val="lvl"/>
          <dgm:resizeHandles val="exact"/>
        </dgm:presLayoutVars>
      </dgm:prSet>
      <dgm:spPr/>
    </dgm:pt>
    <dgm:pt modelId="{466D2291-72F7-4115-8507-2229101481F0}" type="pres">
      <dgm:prSet presAssocID="{C59269D0-92A5-481C-BA64-727AFB0DD545}" presName="linNode" presStyleCnt="0"/>
      <dgm:spPr/>
    </dgm:pt>
    <dgm:pt modelId="{814C4EB6-59C8-4E50-BFC8-B2B773F1621B}" type="pres">
      <dgm:prSet presAssocID="{C59269D0-92A5-481C-BA64-727AFB0DD545}" presName="parentText" presStyleLbl="node1" presStyleIdx="0" presStyleCnt="1" custScaleX="277778" custLinFactNeighborX="10384" custLinFactNeighborY="672">
        <dgm:presLayoutVars>
          <dgm:chMax val="1"/>
          <dgm:bulletEnabled val="1"/>
        </dgm:presLayoutVars>
      </dgm:prSet>
      <dgm:spPr>
        <a:prstGeom prst="rect">
          <a:avLst/>
        </a:prstGeom>
      </dgm:spPr>
    </dgm:pt>
  </dgm:ptLst>
  <dgm:cxnLst>
    <dgm:cxn modelId="{FE9D3F2A-1859-4497-BCC5-0D4CCA42EC18}" type="presOf" srcId="{C59269D0-92A5-481C-BA64-727AFB0DD545}" destId="{814C4EB6-59C8-4E50-BFC8-B2B773F1621B}" srcOrd="0" destOrd="0" presId="urn:microsoft.com/office/officeart/2005/8/layout/vList5"/>
    <dgm:cxn modelId="{9071FB3B-D26B-4384-BD1A-80C12C62D02C}" srcId="{F6FEADD9-F67D-41F5-BA4C-3C84956E7F46}" destId="{C59269D0-92A5-481C-BA64-727AFB0DD545}" srcOrd="0" destOrd="0" parTransId="{312CC84D-092F-422A-AA24-A4619DBBB7BE}" sibTransId="{266DE8E8-1339-41C4-B9A7-6148496C7FA9}"/>
    <dgm:cxn modelId="{93CCC1C3-A4A6-409D-9996-5DAB36F1B455}" type="presOf" srcId="{F6FEADD9-F67D-41F5-BA4C-3C84956E7F46}" destId="{AAE7A1E6-6847-453D-B55B-8A82BF138C1D}" srcOrd="0" destOrd="0" presId="urn:microsoft.com/office/officeart/2005/8/layout/vList5"/>
    <dgm:cxn modelId="{CF7BE7FA-7D3B-40AC-A801-F0EADBF084D2}" type="presParOf" srcId="{AAE7A1E6-6847-453D-B55B-8A82BF138C1D}" destId="{466D2291-72F7-4115-8507-2229101481F0}" srcOrd="0" destOrd="0" presId="urn:microsoft.com/office/officeart/2005/8/layout/vList5"/>
    <dgm:cxn modelId="{8FA19A4B-D657-4B88-A814-3180FA7B1E02}" type="presParOf" srcId="{466D2291-72F7-4115-8507-2229101481F0}" destId="{814C4EB6-59C8-4E50-BFC8-B2B773F1621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D87F3FC9-93C8-4823-842D-2824037CDFE0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pPr rtl="1"/>
          <a:endParaRPr lang="fa-IR"/>
        </a:p>
      </dgm:t>
    </dgm:pt>
    <dgm:pt modelId="{502DA5EB-29F7-4597-A5DE-E2C39DE0904F}" type="pres">
      <dgm:prSet presAssocID="{D87F3FC9-93C8-4823-842D-2824037CDFE0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FD6D964E-CD1A-4A9D-BD2F-FBEC64C87581}" type="presOf" srcId="{D87F3FC9-93C8-4823-842D-2824037CDFE0}" destId="{502DA5EB-29F7-4597-A5DE-E2C39DE0904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59269D0-92A5-481C-BA64-727AFB0DD545}">
      <dgm:prSet phldrT="[Text]" custT="1"/>
      <dgm:spPr>
        <a:xfrm rot="16200000">
          <a:off x="3655455" y="-2885851"/>
          <a:ext cx="525601" cy="7808843"/>
        </a:xfrm>
        <a:solidFill>
          <a:schemeClr val="accent2">
            <a:lumMod val="20000"/>
            <a:lumOff val="80000"/>
            <a:alpha val="90000"/>
          </a:schemeClr>
        </a:solidFill>
        <a:ln w="6350" cap="flat" cmpd="sng" algn="ctr">
          <a:solidFill>
            <a:srgbClr val="FFC000">
              <a:tint val="40000"/>
              <a:alpha val="90000"/>
              <a:hueOff val="1644845"/>
              <a:satOff val="-8752"/>
              <a:lumOff val="-499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gm:spPr>
      <dgm:t>
        <a:bodyPr/>
        <a:lstStyle/>
        <a:p>
          <a:pPr marL="171450" lvl="1" indent="-17145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fa-IR" sz="2600" b="1" kern="1200" dirty="0">
              <a:solidFill>
                <a:srgbClr val="FF0000"/>
              </a:solidFill>
              <a:latin typeface="Corbel" panose="020B0503020204020204"/>
              <a:ea typeface="+mn-ea"/>
              <a:cs typeface="B Nazanin" pitchFamily="2" charset="-78"/>
            </a:rPr>
            <a:t>اصلاح معافیت مناطق آزاد</a:t>
          </a:r>
        </a:p>
        <a:p>
          <a:pPr marL="171450" lvl="1" indent="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fa-IR" sz="2600" kern="1200" dirty="0">
              <a:solidFill>
                <a:prstClr val="black"/>
              </a:solidFill>
              <a:latin typeface="Corbel" panose="020B0503020204020204"/>
              <a:ea typeface="+mn-ea"/>
              <a:cs typeface="B Nazanin" pitchFamily="2" charset="-78"/>
            </a:rPr>
            <a:t>- حذف معافیت 20 ساله و اعطای معافیت </a:t>
          </a:r>
          <a:r>
            <a:rPr lang="ar-SA" sz="2600" kern="1200" dirty="0">
              <a:solidFill>
                <a:prstClr val="black"/>
              </a:solidFill>
              <a:latin typeface="Corbel" panose="020B0503020204020204"/>
              <a:ea typeface="+mn-ea"/>
              <a:cs typeface="B Nazanin" pitchFamily="2" charset="-78"/>
            </a:rPr>
            <a:t>به مدت 5 سال از تاریخ تاسیس سازمان منطقه</a:t>
          </a:r>
          <a:r>
            <a:rPr lang="fa-IR" sz="2600" kern="1200" dirty="0">
              <a:solidFill>
                <a:prstClr val="black"/>
              </a:solidFill>
              <a:latin typeface="Corbel" panose="020B0503020204020204"/>
              <a:ea typeface="+mn-ea"/>
              <a:cs typeface="B Nazanin" pitchFamily="2" charset="-78"/>
            </a:rPr>
            <a:t>. پس از 5 سال مذکور:</a:t>
          </a:r>
        </a:p>
        <a:p>
          <a:pPr marL="360000" lvl="1" indent="0" algn="just" defTabSz="711200" rtl="1">
            <a:lnSpc>
              <a:spcPct val="90000"/>
            </a:lnSpc>
            <a:spcBef>
              <a:spcPts val="60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fa-IR" sz="2600" kern="1200" dirty="0">
              <a:solidFill>
                <a:prstClr val="black"/>
              </a:solidFill>
              <a:latin typeface="Corbel" panose="020B0503020204020204"/>
              <a:ea typeface="+mn-ea"/>
              <a:cs typeface="B Nazanin" pitchFamily="2" charset="-78"/>
            </a:rPr>
            <a:t>الف- معافیت </a:t>
          </a:r>
          <a:r>
            <a:rPr lang="ar-SA" sz="2600" kern="1200" dirty="0">
              <a:solidFill>
                <a:prstClr val="black"/>
              </a:solidFill>
              <a:latin typeface="Corbel" panose="020B0503020204020204"/>
              <a:ea typeface="+mn-ea"/>
              <a:cs typeface="B Nazanin" pitchFamily="2" charset="-78"/>
            </a:rPr>
            <a:t>60 درصد درآمد ابرازی حاصل از فعالیت‌های تولیدی، هتل­ها، مراکز اقامتی و گردشگری </a:t>
          </a:r>
          <a:endParaRPr lang="fa-IR" sz="2600" kern="1200" dirty="0">
            <a:solidFill>
              <a:prstClr val="black"/>
            </a:solidFill>
            <a:latin typeface="Corbel" panose="020B0503020204020204"/>
            <a:ea typeface="+mn-ea"/>
            <a:cs typeface="B Nazanin" pitchFamily="2" charset="-78"/>
          </a:endParaRPr>
        </a:p>
        <a:p>
          <a:pPr marL="360000" lvl="1" indent="0" algn="just" defTabSz="711200" rtl="1">
            <a:lnSpc>
              <a:spcPct val="90000"/>
            </a:lnSpc>
            <a:spcBef>
              <a:spcPts val="60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fa-IR" sz="2600" kern="1200" dirty="0">
              <a:solidFill>
                <a:prstClr val="black"/>
              </a:solidFill>
              <a:latin typeface="Corbel" panose="020B0503020204020204"/>
              <a:ea typeface="+mn-ea"/>
              <a:cs typeface="B Nazanin" pitchFamily="2" charset="-78"/>
            </a:rPr>
            <a:t>ب- معافیت </a:t>
          </a:r>
          <a:r>
            <a:rPr lang="ar-SA" sz="2600" kern="1200" dirty="0">
              <a:solidFill>
                <a:prstClr val="black"/>
              </a:solidFill>
              <a:latin typeface="Corbel" panose="020B0503020204020204"/>
              <a:ea typeface="+mn-ea"/>
              <a:cs typeface="B Nazanin" pitchFamily="2" charset="-78"/>
            </a:rPr>
            <a:t>30 درصد درآمد ابرازی حاصل از سایر فعالیت‌ها به استثنای درآمدهای حاصل از فروش انواع طلا، نقره، پلاتین، مسکوکات طلا، جواهرآلات و انواع ارز.</a:t>
          </a:r>
          <a:endParaRPr lang="fa-IR" sz="2600" kern="1200" dirty="0">
            <a:solidFill>
              <a:prstClr val="black"/>
            </a:solidFill>
            <a:latin typeface="Corbel" panose="020B0503020204020204"/>
            <a:ea typeface="+mn-ea"/>
            <a:cs typeface="B Nazanin" pitchFamily="2" charset="-78"/>
          </a:endParaRPr>
        </a:p>
        <a:p>
          <a:pPr marL="171450" lvl="1" indent="-17145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fa-IR" sz="2600" b="1" kern="1200" dirty="0">
              <a:solidFill>
                <a:srgbClr val="FF0000"/>
              </a:solidFill>
              <a:latin typeface="Corbel" panose="020B0503020204020204"/>
              <a:ea typeface="+mn-ea"/>
              <a:cs typeface="B Nazanin" pitchFamily="2" charset="-78"/>
            </a:rPr>
            <a:t>اصلاح معافیت شرکت‌های دانش بنیان</a:t>
          </a:r>
        </a:p>
        <a:p>
          <a:pPr marL="171450" lvl="1" indent="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r>
            <a:rPr lang="fa-IR" sz="2600" kern="1200" dirty="0">
              <a:solidFill>
                <a:prstClr val="black"/>
              </a:solidFill>
              <a:latin typeface="Corbel" panose="020B0503020204020204"/>
              <a:ea typeface="+mn-ea"/>
              <a:cs typeface="B Nazanin" pitchFamily="2" charset="-78"/>
            </a:rPr>
            <a:t>حذف معافیت 15 ساله و اعطای50% تخفیف در نرخ مالیاتی به </a:t>
          </a:r>
          <a:r>
            <a:rPr lang="ar-SA" sz="2600" kern="1200" dirty="0">
              <a:solidFill>
                <a:prstClr val="black"/>
              </a:solidFill>
              <a:latin typeface="Corbel" panose="020B0503020204020204"/>
              <a:ea typeface="+mn-ea"/>
              <a:cs typeface="B Nazanin" pitchFamily="2" charset="-78"/>
            </a:rPr>
            <a:t>مدت 5 سال از اولین سالی که در فهرست کالاها و خدمات دانش بنیان قرار می­گیرند</a:t>
          </a:r>
          <a:r>
            <a:rPr lang="fa-IR" sz="2600" kern="1200" dirty="0">
              <a:solidFill>
                <a:prstClr val="black"/>
              </a:solidFill>
              <a:latin typeface="Corbel" panose="020B0503020204020204"/>
              <a:ea typeface="+mn-ea"/>
              <a:cs typeface="B Nazanin" pitchFamily="2" charset="-78"/>
            </a:rPr>
            <a:t>.</a:t>
          </a:r>
          <a:endParaRPr lang="en-US" sz="2600" kern="1200" dirty="0">
            <a:solidFill>
              <a:prstClr val="black"/>
            </a:solidFill>
            <a:latin typeface="Corbel" panose="020B0503020204020204"/>
            <a:ea typeface="+mn-ea"/>
            <a:cs typeface="B Nazanin" pitchFamily="2" charset="-78"/>
          </a:endParaRPr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pPr algn="r" rtl="1"/>
          <a:endParaRPr lang="en-US" b="1">
            <a:solidFill>
              <a:schemeClr val="tx1"/>
            </a:solidFill>
            <a:cs typeface="B Nazanin" pitchFamily="2" charset="-78"/>
          </a:endParaRPr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pPr algn="r" rtl="1"/>
          <a:endParaRPr lang="en-US" b="1">
            <a:solidFill>
              <a:schemeClr val="tx1"/>
            </a:solidFill>
            <a:cs typeface="B Nazanin" pitchFamily="2" charset="-78"/>
          </a:endParaRPr>
        </a:p>
      </dgm:t>
    </dgm:pt>
    <dgm:pt modelId="{AAE7A1E6-6847-453D-B55B-8A82BF138C1D}" type="pres">
      <dgm:prSet presAssocID="{F6FEADD9-F67D-41F5-BA4C-3C84956E7F46}" presName="Name0" presStyleCnt="0">
        <dgm:presLayoutVars>
          <dgm:dir val="rev"/>
          <dgm:animLvl val="lvl"/>
          <dgm:resizeHandles val="exact"/>
        </dgm:presLayoutVars>
      </dgm:prSet>
      <dgm:spPr/>
    </dgm:pt>
    <dgm:pt modelId="{466D2291-72F7-4115-8507-2229101481F0}" type="pres">
      <dgm:prSet presAssocID="{C59269D0-92A5-481C-BA64-727AFB0DD545}" presName="linNode" presStyleCnt="0"/>
      <dgm:spPr/>
    </dgm:pt>
    <dgm:pt modelId="{814C4EB6-59C8-4E50-BFC8-B2B773F1621B}" type="pres">
      <dgm:prSet presAssocID="{C59269D0-92A5-481C-BA64-727AFB0DD545}" presName="parentText" presStyleLbl="node1" presStyleIdx="0" presStyleCnt="1" custScaleX="277778" custLinFactNeighborX="10384" custLinFactNeighborY="672">
        <dgm:presLayoutVars>
          <dgm:chMax val="1"/>
          <dgm:bulletEnabled val="1"/>
        </dgm:presLayoutVars>
      </dgm:prSet>
      <dgm:spPr>
        <a:prstGeom prst="rect">
          <a:avLst/>
        </a:prstGeom>
      </dgm:spPr>
    </dgm:pt>
  </dgm:ptLst>
  <dgm:cxnLst>
    <dgm:cxn modelId="{FE9D3F2A-1859-4497-BCC5-0D4CCA42EC18}" type="presOf" srcId="{C59269D0-92A5-481C-BA64-727AFB0DD545}" destId="{814C4EB6-59C8-4E50-BFC8-B2B773F1621B}" srcOrd="0" destOrd="0" presId="urn:microsoft.com/office/officeart/2005/8/layout/vList5"/>
    <dgm:cxn modelId="{9071FB3B-D26B-4384-BD1A-80C12C62D02C}" srcId="{F6FEADD9-F67D-41F5-BA4C-3C84956E7F46}" destId="{C59269D0-92A5-481C-BA64-727AFB0DD545}" srcOrd="0" destOrd="0" parTransId="{312CC84D-092F-422A-AA24-A4619DBBB7BE}" sibTransId="{266DE8E8-1339-41C4-B9A7-6148496C7FA9}"/>
    <dgm:cxn modelId="{93CCC1C3-A4A6-409D-9996-5DAB36F1B455}" type="presOf" srcId="{F6FEADD9-F67D-41F5-BA4C-3C84956E7F46}" destId="{AAE7A1E6-6847-453D-B55B-8A82BF138C1D}" srcOrd="0" destOrd="0" presId="urn:microsoft.com/office/officeart/2005/8/layout/vList5"/>
    <dgm:cxn modelId="{CF7BE7FA-7D3B-40AC-A801-F0EADBF084D2}" type="presParOf" srcId="{AAE7A1E6-6847-453D-B55B-8A82BF138C1D}" destId="{466D2291-72F7-4115-8507-2229101481F0}" srcOrd="0" destOrd="0" presId="urn:microsoft.com/office/officeart/2005/8/layout/vList5"/>
    <dgm:cxn modelId="{8FA19A4B-D657-4B88-A814-3180FA7B1E02}" type="presParOf" srcId="{466D2291-72F7-4115-8507-2229101481F0}" destId="{814C4EB6-59C8-4E50-BFC8-B2B773F1621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D87F3FC9-93C8-4823-842D-2824037CDFE0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pPr rtl="1"/>
          <a:endParaRPr lang="fa-IR"/>
        </a:p>
      </dgm:t>
    </dgm:pt>
    <dgm:pt modelId="{502DA5EB-29F7-4597-A5DE-E2C39DE0904F}" type="pres">
      <dgm:prSet presAssocID="{D87F3FC9-93C8-4823-842D-2824037CDFE0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FD6D964E-CD1A-4A9D-BD2F-FBEC64C87581}" type="presOf" srcId="{D87F3FC9-93C8-4823-842D-2824037CDFE0}" destId="{502DA5EB-29F7-4597-A5DE-E2C39DE0904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59269D0-92A5-481C-BA64-727AFB0DD545}">
      <dgm:prSet phldrT="[Text]" custT="1"/>
      <dgm:spPr>
        <a:xfrm rot="16200000">
          <a:off x="3655455" y="-2885851"/>
          <a:ext cx="525601" cy="7808843"/>
        </a:xfrm>
        <a:solidFill>
          <a:schemeClr val="accent2">
            <a:lumMod val="20000"/>
            <a:lumOff val="80000"/>
            <a:alpha val="90000"/>
          </a:schemeClr>
        </a:solidFill>
        <a:ln w="6350" cap="flat" cmpd="sng" algn="ctr">
          <a:solidFill>
            <a:srgbClr val="FFC000">
              <a:tint val="40000"/>
              <a:alpha val="90000"/>
              <a:hueOff val="1644845"/>
              <a:satOff val="-8752"/>
              <a:lumOff val="-499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gm:spPr>
      <dgm:t>
        <a:bodyPr/>
        <a:lstStyle/>
        <a:p>
          <a:pPr marL="171450" lvl="1" indent="-17145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fa-IR" sz="2600" b="1" kern="1200" dirty="0">
              <a:solidFill>
                <a:srgbClr val="FF0000"/>
              </a:solidFill>
              <a:latin typeface="Corbel" panose="020B0503020204020204"/>
              <a:ea typeface="+mn-ea"/>
              <a:cs typeface="B Nazanin" pitchFamily="2" charset="-78"/>
            </a:rPr>
            <a:t>حذف ماده 133</a:t>
          </a:r>
        </a:p>
        <a:p>
          <a:pPr marL="171450" lvl="1" indent="-17145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fa-IR" sz="2600" kern="1200" dirty="0">
              <a:solidFill>
                <a:schemeClr val="tx1"/>
              </a:solidFill>
              <a:latin typeface="Times New Roman" panose="02020603050405020304" pitchFamily="18" charset="0"/>
              <a:cs typeface="B Nazanin" panose="00000400000000000000" pitchFamily="2" charset="-78"/>
            </a:rPr>
            <a:t>(معافیت درآمد صندوق حمایت از </a:t>
          </a:r>
          <a:r>
            <a:rPr lang="ar-SA" sz="2600" kern="1200" dirty="0">
              <a:solidFill>
                <a:schemeClr val="tx1"/>
              </a:solidFill>
              <a:latin typeface="Times New Roman" panose="02020603050405020304" pitchFamily="18" charset="0"/>
              <a:cs typeface="B Nazanin" panose="00000400000000000000" pitchFamily="2" charset="-78"/>
            </a:rPr>
            <a:t>توسعه بخش کشاورزی، شركتهاي تعاوني روستایي، عشايري، كشاورزي، صيادان، كارگري، كارمندي، دانشجويان و دانش‌آموزان و اتحاديه‌هاي آنها</a:t>
          </a:r>
          <a:r>
            <a:rPr lang="fa-IR" sz="2600" kern="1200" dirty="0">
              <a:solidFill>
                <a:schemeClr val="tx1"/>
              </a:solidFill>
              <a:latin typeface="Times New Roman" panose="02020603050405020304" pitchFamily="18" charset="0"/>
              <a:cs typeface="B Nazanin" panose="00000400000000000000" pitchFamily="2" charset="-78"/>
            </a:rPr>
            <a:t>)</a:t>
          </a:r>
          <a:endParaRPr lang="fa-IR" sz="2600" kern="1200" dirty="0">
            <a:solidFill>
              <a:schemeClr val="tx1"/>
            </a:solidFill>
            <a:cs typeface="B Nazanin" pitchFamily="2" charset="-78"/>
          </a:endParaRPr>
        </a:p>
        <a:p>
          <a:pPr marL="171450" lvl="1" indent="-17145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fa-IR" sz="2600" b="1" kern="1200" dirty="0">
              <a:solidFill>
                <a:srgbClr val="FF0000"/>
              </a:solidFill>
              <a:latin typeface="Corbel" panose="020B0503020204020204"/>
              <a:ea typeface="+mn-ea"/>
              <a:cs typeface="B Nazanin" pitchFamily="2" charset="-78"/>
            </a:rPr>
            <a:t>حذف ماده 134</a:t>
          </a:r>
        </a:p>
        <a:p>
          <a:pPr marL="171450" lvl="1" indent="-17145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fa-IR" sz="2600" kern="1200" dirty="0">
              <a:solidFill>
                <a:schemeClr val="tx1"/>
              </a:solidFill>
              <a:latin typeface="Times New Roman" panose="02020603050405020304" pitchFamily="18" charset="0"/>
              <a:cs typeface="B Nazanin" panose="00000400000000000000" pitchFamily="2" charset="-78"/>
            </a:rPr>
            <a:t>(</a:t>
          </a:r>
          <a:r>
            <a:rPr lang="ar-SA" sz="2600" kern="1200" dirty="0">
              <a:solidFill>
                <a:schemeClr val="tx1"/>
              </a:solidFill>
              <a:latin typeface="Times New Roman" panose="02020603050405020304" pitchFamily="18" charset="0"/>
              <a:cs typeface="B Nazanin" panose="00000400000000000000" pitchFamily="2" charset="-78"/>
            </a:rPr>
            <a:t>معافیت مالیاتی درآمد حاصل از تعلیم و تربیت مدارس غیرانتفاعی، آموزشگاههای فنی و حرفه‌ای آزاد، دانشگاه­ها و مراکز آموزش عالی غیرانتفاعی و مهدکودک در مناطق کمتر توسعه یافته و روستاها و درآمد مؤسسات نگهداري معلولين ذهني و حركتي بابت نگهداري اشخاص مذكور و درآمد باشگاهها و مؤسسات ورزشي داراي مجوز از سازمان تربيت بدني حاصل از فعاليت‌هاي منحصراً ورزشي</a:t>
          </a:r>
          <a:r>
            <a:rPr lang="fa-IR" sz="2600" kern="1200" dirty="0">
              <a:solidFill>
                <a:schemeClr val="tx1"/>
              </a:solidFill>
              <a:latin typeface="Times New Roman" panose="02020603050405020304" pitchFamily="18" charset="0"/>
              <a:cs typeface="B Nazanin" panose="00000400000000000000" pitchFamily="2" charset="-78"/>
            </a:rPr>
            <a:t>)</a:t>
          </a:r>
          <a:endParaRPr lang="en-US" sz="2600" kern="1200" dirty="0">
            <a:solidFill>
              <a:schemeClr val="tx1"/>
            </a:solidFill>
            <a:latin typeface="Corbel" panose="020B0503020204020204"/>
            <a:ea typeface="+mn-ea"/>
            <a:cs typeface="B Nazanin" pitchFamily="2" charset="-78"/>
          </a:endParaRPr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pPr algn="r" rtl="1"/>
          <a:endParaRPr lang="en-US" b="1">
            <a:solidFill>
              <a:schemeClr val="tx1"/>
            </a:solidFill>
            <a:cs typeface="B Nazanin" pitchFamily="2" charset="-78"/>
          </a:endParaRPr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pPr algn="r" rtl="1"/>
          <a:endParaRPr lang="en-US" b="1">
            <a:solidFill>
              <a:schemeClr val="tx1"/>
            </a:solidFill>
            <a:cs typeface="B Nazanin" pitchFamily="2" charset="-78"/>
          </a:endParaRPr>
        </a:p>
      </dgm:t>
    </dgm:pt>
    <dgm:pt modelId="{AAE7A1E6-6847-453D-B55B-8A82BF138C1D}" type="pres">
      <dgm:prSet presAssocID="{F6FEADD9-F67D-41F5-BA4C-3C84956E7F46}" presName="Name0" presStyleCnt="0">
        <dgm:presLayoutVars>
          <dgm:dir val="rev"/>
          <dgm:animLvl val="lvl"/>
          <dgm:resizeHandles val="exact"/>
        </dgm:presLayoutVars>
      </dgm:prSet>
      <dgm:spPr/>
    </dgm:pt>
    <dgm:pt modelId="{466D2291-72F7-4115-8507-2229101481F0}" type="pres">
      <dgm:prSet presAssocID="{C59269D0-92A5-481C-BA64-727AFB0DD545}" presName="linNode" presStyleCnt="0"/>
      <dgm:spPr/>
    </dgm:pt>
    <dgm:pt modelId="{814C4EB6-59C8-4E50-BFC8-B2B773F1621B}" type="pres">
      <dgm:prSet presAssocID="{C59269D0-92A5-481C-BA64-727AFB0DD545}" presName="parentText" presStyleLbl="node1" presStyleIdx="0" presStyleCnt="1" custScaleX="277778" custLinFactNeighborX="29912" custLinFactNeighborY="1882">
        <dgm:presLayoutVars>
          <dgm:chMax val="1"/>
          <dgm:bulletEnabled val="1"/>
        </dgm:presLayoutVars>
      </dgm:prSet>
      <dgm:spPr>
        <a:prstGeom prst="rect">
          <a:avLst/>
        </a:prstGeom>
      </dgm:spPr>
    </dgm:pt>
  </dgm:ptLst>
  <dgm:cxnLst>
    <dgm:cxn modelId="{FE9D3F2A-1859-4497-BCC5-0D4CCA42EC18}" type="presOf" srcId="{C59269D0-92A5-481C-BA64-727AFB0DD545}" destId="{814C4EB6-59C8-4E50-BFC8-B2B773F1621B}" srcOrd="0" destOrd="0" presId="urn:microsoft.com/office/officeart/2005/8/layout/vList5"/>
    <dgm:cxn modelId="{9071FB3B-D26B-4384-BD1A-80C12C62D02C}" srcId="{F6FEADD9-F67D-41F5-BA4C-3C84956E7F46}" destId="{C59269D0-92A5-481C-BA64-727AFB0DD545}" srcOrd="0" destOrd="0" parTransId="{312CC84D-092F-422A-AA24-A4619DBBB7BE}" sibTransId="{266DE8E8-1339-41C4-B9A7-6148496C7FA9}"/>
    <dgm:cxn modelId="{93CCC1C3-A4A6-409D-9996-5DAB36F1B455}" type="presOf" srcId="{F6FEADD9-F67D-41F5-BA4C-3C84956E7F46}" destId="{AAE7A1E6-6847-453D-B55B-8A82BF138C1D}" srcOrd="0" destOrd="0" presId="urn:microsoft.com/office/officeart/2005/8/layout/vList5"/>
    <dgm:cxn modelId="{CF7BE7FA-7D3B-40AC-A801-F0EADBF084D2}" type="presParOf" srcId="{AAE7A1E6-6847-453D-B55B-8A82BF138C1D}" destId="{466D2291-72F7-4115-8507-2229101481F0}" srcOrd="0" destOrd="0" presId="urn:microsoft.com/office/officeart/2005/8/layout/vList5"/>
    <dgm:cxn modelId="{8FA19A4B-D657-4B88-A814-3180FA7B1E02}" type="presParOf" srcId="{466D2291-72F7-4115-8507-2229101481F0}" destId="{814C4EB6-59C8-4E50-BFC8-B2B773F1621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4EE5CD8-078F-4590-BF9C-A341A294A016}">
      <dgm:prSet phldrT="[Text]" custT="1"/>
      <dgm:spPr>
        <a:xfrm>
          <a:off x="7814016" y="0"/>
          <a:ext cx="1147164" cy="657001"/>
        </a:xfrm>
        <a:prstGeom prst="roundRect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pPr algn="ctr" rtl="1">
            <a:buNone/>
          </a:pPr>
          <a:r>
            <a:rPr lang="fa-IR" sz="2000" b="1" dirty="0">
              <a:solidFill>
                <a:sysClr val="windowText" lastClr="000000"/>
              </a:solidFill>
              <a:latin typeface="Calibri"/>
              <a:ea typeface="+mn-ea"/>
              <a:cs typeface="B Nazanin" panose="00000400000000000000" pitchFamily="2" charset="-78"/>
            </a:rPr>
            <a:t>2</a:t>
          </a:r>
          <a:endParaRPr lang="en-US" sz="2000" b="1" dirty="0">
            <a:solidFill>
              <a:sysClr val="windowText" lastClr="000000"/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pPr algn="r" rtl="1"/>
          <a:endParaRPr lang="en-US" sz="2000" b="1">
            <a:solidFill>
              <a:schemeClr val="tx1"/>
            </a:solidFill>
            <a:cs typeface="B Nazanin" pitchFamily="2" charset="-78"/>
          </a:endParaRPr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pPr algn="r" rtl="1"/>
          <a:endParaRPr lang="en-US" sz="2000" b="1">
            <a:solidFill>
              <a:schemeClr val="tx1"/>
            </a:solidFill>
            <a:cs typeface="B Nazanin" pitchFamily="2" charset="-78"/>
          </a:endParaRPr>
        </a:p>
      </dgm:t>
    </dgm:pt>
    <dgm:pt modelId="{1E4D3931-0DBD-4211-A24A-6AF364284B1E}">
      <dgm:prSet phldrT="[Text]" custT="1"/>
      <dgm:spPr>
        <a:xfrm rot="16200000">
          <a:off x="3646793" y="-3575703"/>
          <a:ext cx="525601" cy="7808843"/>
        </a:xfrm>
        <a:prstGeom prst="rect">
          <a:avLst/>
        </a:prstGeom>
        <a:solidFill>
          <a:srgbClr val="FFC000">
            <a:tint val="40000"/>
            <a:alpha val="9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FFC000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gm:spPr>
      <dgm:t>
        <a:bodyPr/>
        <a:lstStyle/>
        <a:p>
          <a:pPr marL="171450" lvl="1" indent="-17145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a-IR" sz="2400" b="1" u="sng" kern="1200" dirty="0">
              <a:solidFill>
                <a:srgbClr val="0000FF"/>
              </a:solidFill>
              <a:latin typeface="Calibri"/>
              <a:ea typeface="+mn-ea"/>
              <a:cs typeface="B Nazanin" panose="00000400000000000000" pitchFamily="2" charset="-78"/>
            </a:rPr>
            <a:t>درآمد کشاورزی:</a:t>
          </a:r>
          <a:endParaRPr lang="en-US" sz="2400" b="1" u="sng" kern="1200" dirty="0">
            <a:solidFill>
              <a:srgbClr val="0000FF"/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pPr algn="r" rtl="1"/>
          <a:endParaRPr lang="en-US" sz="2000" b="1">
            <a:solidFill>
              <a:schemeClr val="tx1"/>
            </a:solidFill>
            <a:cs typeface="B Nazanin" pitchFamily="2" charset="-78"/>
          </a:endParaRPr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pPr algn="r" rtl="1"/>
          <a:endParaRPr lang="en-US" sz="2000" b="1">
            <a:solidFill>
              <a:schemeClr val="tx1"/>
            </a:solidFill>
            <a:cs typeface="B Nazanin" pitchFamily="2" charset="-78"/>
          </a:endParaRPr>
        </a:p>
      </dgm:t>
    </dgm:pt>
    <dgm:pt modelId="{6995621E-8140-49BB-80C1-5C901EBCEC9D}">
      <dgm:prSet phldrT="[Text]" custT="1"/>
      <dgm:spPr>
        <a:xfrm rot="16200000">
          <a:off x="3646793" y="-3575703"/>
          <a:ext cx="525601" cy="7808843"/>
        </a:xfrm>
        <a:solidFill>
          <a:srgbClr val="FFC000">
            <a:tint val="40000"/>
            <a:alpha val="9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FFC000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gm:spPr>
      <dgm:t>
        <a:bodyPr/>
        <a:lstStyle/>
        <a:p>
          <a:pPr marL="171450" lvl="1" indent="-17145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400" b="1" kern="1200" dirty="0">
            <a:solidFill>
              <a:sysClr val="windowText" lastClr="000000"/>
            </a:solidFill>
            <a:latin typeface="Georgia"/>
            <a:ea typeface="+mn-ea"/>
            <a:cs typeface="B Nazanin" pitchFamily="2" charset="-78"/>
          </a:endParaRPr>
        </a:p>
      </dgm:t>
    </dgm:pt>
    <dgm:pt modelId="{183A5D0D-EE52-4B62-B7F3-653AF09EC9B1}" type="parTrans" cxnId="{9701D28E-3286-46EB-8372-A7FDABFF09AD}">
      <dgm:prSet/>
      <dgm:spPr/>
      <dgm:t>
        <a:bodyPr/>
        <a:lstStyle/>
        <a:p>
          <a:pPr rtl="1"/>
          <a:endParaRPr lang="fa-IR" sz="2000"/>
        </a:p>
      </dgm:t>
    </dgm:pt>
    <dgm:pt modelId="{21E93D28-9D30-4558-9DDE-F2A27A8073DC}" type="sibTrans" cxnId="{9701D28E-3286-46EB-8372-A7FDABFF09AD}">
      <dgm:prSet/>
      <dgm:spPr/>
      <dgm:t>
        <a:bodyPr/>
        <a:lstStyle/>
        <a:p>
          <a:pPr rtl="1"/>
          <a:endParaRPr lang="fa-IR" sz="2000"/>
        </a:p>
      </dgm:t>
    </dgm:pt>
    <dgm:pt modelId="{EA5C0569-C2EE-4AB2-AA0A-9D70889FFA45}">
      <dgm:prSet phldrT="[Text]" custT="1"/>
      <dgm:spPr>
        <a:xfrm rot="16200000">
          <a:off x="3646793" y="-3575703"/>
          <a:ext cx="525601" cy="7808843"/>
        </a:xfrm>
        <a:solidFill>
          <a:srgbClr val="FFC000">
            <a:tint val="40000"/>
            <a:alpha val="9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FFC000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gm:spPr>
      <dgm:t>
        <a:bodyPr/>
        <a:lstStyle/>
        <a:p>
          <a:pPr marL="171450" lvl="1" indent="-171450" algn="just" defTabSz="711200" rtl="1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fa-IR" sz="2400" kern="1200" dirty="0">
              <a:cs typeface="B Nazanin" pitchFamily="2" charset="-78"/>
            </a:rPr>
            <a:t>درآمد اشخاص حقیقی حاصل از </a:t>
          </a:r>
          <a:r>
            <a:rPr lang="fa-IR" sz="2400" kern="1200" dirty="0" err="1">
              <a:cs typeface="B Nazanin" pitchFamily="2" charset="-78"/>
            </a:rPr>
            <a:t>فعالیت‌های</a:t>
          </a:r>
          <a:r>
            <a:rPr lang="fa-IR" sz="2400" kern="1200" dirty="0">
              <a:cs typeface="B Nazanin" pitchFamily="2" charset="-78"/>
            </a:rPr>
            <a:t> بخش </a:t>
          </a:r>
          <a:r>
            <a:rPr lang="fa-IR" sz="2400" kern="1200" dirty="0" err="1">
              <a:cs typeface="B Nazanin" pitchFamily="2" charset="-78"/>
            </a:rPr>
            <a:t>كشاورزی</a:t>
          </a:r>
          <a:r>
            <a:rPr lang="fa-IR" sz="2400" kern="1200" dirty="0">
              <a:cs typeface="B Nazanin" pitchFamily="2" charset="-78"/>
            </a:rPr>
            <a:t> تا  سقف دو برابر معافیت پایه مشمول مالیات به نرخ صفر است.</a:t>
          </a:r>
          <a:endParaRPr lang="en-US" sz="2400" b="1" kern="1200" dirty="0">
            <a:solidFill>
              <a:sysClr val="windowText" lastClr="000000"/>
            </a:solidFill>
            <a:latin typeface="Georgia"/>
            <a:ea typeface="+mn-ea"/>
            <a:cs typeface="B Nazanin" pitchFamily="2" charset="-78"/>
          </a:endParaRPr>
        </a:p>
      </dgm:t>
    </dgm:pt>
    <dgm:pt modelId="{EB14EA71-C5C6-4F92-B512-A84D35AA9E48}" type="parTrans" cxnId="{E3747EF9-71E4-455A-A071-651B705BF047}">
      <dgm:prSet/>
      <dgm:spPr/>
      <dgm:t>
        <a:bodyPr/>
        <a:lstStyle/>
        <a:p>
          <a:pPr rtl="1"/>
          <a:endParaRPr lang="fa-IR" sz="2000"/>
        </a:p>
      </dgm:t>
    </dgm:pt>
    <dgm:pt modelId="{BFB01888-8F3A-4B5F-BBB3-8C1022DC4410}" type="sibTrans" cxnId="{E3747EF9-71E4-455A-A071-651B705BF047}">
      <dgm:prSet/>
      <dgm:spPr/>
      <dgm:t>
        <a:bodyPr/>
        <a:lstStyle/>
        <a:p>
          <a:pPr rtl="1"/>
          <a:endParaRPr lang="fa-IR" sz="2000"/>
        </a:p>
      </dgm:t>
    </dgm:pt>
    <dgm:pt modelId="{40A16C4E-B7B5-4053-A66A-90D43AA3E583}">
      <dgm:prSet custT="1"/>
      <dgm:spPr/>
      <dgm:t>
        <a:bodyPr/>
        <a:lstStyle/>
        <a:p>
          <a:pPr marL="171450" lvl="1" indent="-171450" algn="just" defTabSz="711200" rtl="1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fa-IR" sz="2400" kern="1200" dirty="0">
              <a:cs typeface="B Nazanin" pitchFamily="2" charset="-78"/>
            </a:rPr>
            <a:t>درآمد مازاد بر دو برابر معافیت پایه به مجموع درآمد شخص اضافه شده و مشمول مالیات می باشد.</a:t>
          </a:r>
        </a:p>
      </dgm:t>
    </dgm:pt>
    <dgm:pt modelId="{7ECF5E30-936D-4659-A524-AA8A93F1DD62}" type="parTrans" cxnId="{FC34B9CD-1B6E-4897-B28C-240C38C84DAB}">
      <dgm:prSet/>
      <dgm:spPr/>
      <dgm:t>
        <a:bodyPr/>
        <a:lstStyle/>
        <a:p>
          <a:pPr rtl="1"/>
          <a:endParaRPr lang="fa-IR"/>
        </a:p>
      </dgm:t>
    </dgm:pt>
    <dgm:pt modelId="{AA833303-4F8A-4683-B4EC-8877F4BAD652}" type="sibTrans" cxnId="{FC34B9CD-1B6E-4897-B28C-240C38C84DAB}">
      <dgm:prSet/>
      <dgm:spPr/>
      <dgm:t>
        <a:bodyPr/>
        <a:lstStyle/>
        <a:p>
          <a:pPr rtl="1"/>
          <a:endParaRPr lang="fa-IR"/>
        </a:p>
      </dgm:t>
    </dgm:pt>
    <dgm:pt modelId="{E86E4925-F5FB-45A6-95DF-F29F898AB357}">
      <dgm:prSet custT="1"/>
      <dgm:spPr/>
      <dgm:t>
        <a:bodyPr/>
        <a:lstStyle/>
        <a:p>
          <a:pPr marL="171450" lvl="1" indent="-171450" algn="just" defTabSz="711200" rtl="1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fa-IR" sz="2400" kern="1200" dirty="0">
              <a:cs typeface="B Nazanin" pitchFamily="2" charset="-78"/>
            </a:rPr>
            <a:t>احکام مذکور نسبت به درآمد حاصل از کلیه زیربخش‎های کشاورزی جاری است.</a:t>
          </a:r>
        </a:p>
      </dgm:t>
    </dgm:pt>
    <dgm:pt modelId="{8BCA69A3-5D70-452E-BB67-8733838DA0E4}" type="parTrans" cxnId="{5E3BEB39-3B00-4B88-83CF-07310D5A353D}">
      <dgm:prSet/>
      <dgm:spPr/>
      <dgm:t>
        <a:bodyPr/>
        <a:lstStyle/>
        <a:p>
          <a:pPr rtl="1"/>
          <a:endParaRPr lang="fa-IR"/>
        </a:p>
      </dgm:t>
    </dgm:pt>
    <dgm:pt modelId="{0DAB0D3C-D4E1-40B3-91E8-AF82BDD6CE6D}" type="sibTrans" cxnId="{5E3BEB39-3B00-4B88-83CF-07310D5A353D}">
      <dgm:prSet/>
      <dgm:spPr/>
      <dgm:t>
        <a:bodyPr/>
        <a:lstStyle/>
        <a:p>
          <a:pPr rtl="1"/>
          <a:endParaRPr lang="fa-IR"/>
        </a:p>
      </dgm:t>
    </dgm:pt>
    <dgm:pt modelId="{5409359A-CA85-4EAF-9FBB-BB997CAD8981}">
      <dgm:prSet custT="1"/>
      <dgm:spPr/>
      <dgm:t>
        <a:bodyPr/>
        <a:lstStyle/>
        <a:p>
          <a:pPr marL="171450" lvl="1" indent="-17145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endParaRPr lang="fa-IR" sz="2400" kern="1200" dirty="0">
            <a:cs typeface="B Nazanin" pitchFamily="2" charset="-78"/>
          </a:endParaRPr>
        </a:p>
      </dgm:t>
    </dgm:pt>
    <dgm:pt modelId="{C8F95FA0-9919-4EC7-9DDB-47A86FEA0AA2}" type="parTrans" cxnId="{6E8817B4-AC8A-4BE1-AECA-A4574E3D922E}">
      <dgm:prSet/>
      <dgm:spPr/>
      <dgm:t>
        <a:bodyPr/>
        <a:lstStyle/>
        <a:p>
          <a:pPr rtl="1"/>
          <a:endParaRPr lang="fa-IR"/>
        </a:p>
      </dgm:t>
    </dgm:pt>
    <dgm:pt modelId="{2B89499D-0982-445B-8C79-59FA89D64D39}" type="sibTrans" cxnId="{6E8817B4-AC8A-4BE1-AECA-A4574E3D922E}">
      <dgm:prSet/>
      <dgm:spPr/>
      <dgm:t>
        <a:bodyPr/>
        <a:lstStyle/>
        <a:p>
          <a:pPr rtl="1"/>
          <a:endParaRPr lang="fa-IR"/>
        </a:p>
      </dgm:t>
    </dgm:pt>
    <dgm:pt modelId="{B5E82C3C-705E-4EEF-936E-21CFB151AD51}">
      <dgm:prSet phldrT="[Text]" custT="1"/>
      <dgm:spPr>
        <a:xfrm rot="16200000">
          <a:off x="3646793" y="-3575703"/>
          <a:ext cx="525601" cy="7808843"/>
        </a:xfrm>
        <a:solidFill>
          <a:srgbClr val="FFC000">
            <a:tint val="40000"/>
            <a:alpha val="9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FFC000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gm:spPr>
      <dgm:t>
        <a:bodyPr/>
        <a:lstStyle/>
        <a:p>
          <a:pPr marL="171450" lvl="1" indent="-17145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400" b="1" u="sng" kern="1200" dirty="0">
            <a:solidFill>
              <a:srgbClr val="0000FF"/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11807556-F634-4A94-ADDC-59BA9232DD53}" type="parTrans" cxnId="{8969A06A-24F9-4D10-8107-2D4B448311C7}">
      <dgm:prSet/>
      <dgm:spPr/>
      <dgm:t>
        <a:bodyPr/>
        <a:lstStyle/>
        <a:p>
          <a:endParaRPr lang="en-US"/>
        </a:p>
      </dgm:t>
    </dgm:pt>
    <dgm:pt modelId="{FA5820EB-F991-4782-B349-6E1885997EDB}" type="sibTrans" cxnId="{8969A06A-24F9-4D10-8107-2D4B448311C7}">
      <dgm:prSet/>
      <dgm:spPr/>
      <dgm:t>
        <a:bodyPr/>
        <a:lstStyle/>
        <a:p>
          <a:endParaRPr lang="en-US"/>
        </a:p>
      </dgm:t>
    </dgm:pt>
    <dgm:pt modelId="{8B75FA91-9A58-4903-8014-856E541D59A9}">
      <dgm:prSet phldrT="[Text]" custT="1"/>
      <dgm:spPr>
        <a:xfrm rot="16200000">
          <a:off x="3646793" y="-3575703"/>
          <a:ext cx="525601" cy="7808843"/>
        </a:xfrm>
        <a:solidFill>
          <a:srgbClr val="FFC000">
            <a:tint val="40000"/>
            <a:alpha val="9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FFC000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gm:spPr>
      <dgm:t>
        <a:bodyPr/>
        <a:lstStyle/>
        <a:p>
          <a:pPr marL="171450" lvl="1" indent="-17145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400" b="1" u="sng" kern="1200" dirty="0">
            <a:solidFill>
              <a:srgbClr val="0000FF"/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F47F6989-076F-4EDF-8F77-8EDBBDA6F2B9}" type="parTrans" cxnId="{5DC2FE47-A626-4C05-B689-210F8F32D169}">
      <dgm:prSet/>
      <dgm:spPr/>
      <dgm:t>
        <a:bodyPr/>
        <a:lstStyle/>
        <a:p>
          <a:endParaRPr lang="en-US"/>
        </a:p>
      </dgm:t>
    </dgm:pt>
    <dgm:pt modelId="{3550FAC3-90F1-4E87-B2C1-F4568CD03D57}" type="sibTrans" cxnId="{5DC2FE47-A626-4C05-B689-210F8F32D169}">
      <dgm:prSet/>
      <dgm:spPr/>
      <dgm:t>
        <a:bodyPr/>
        <a:lstStyle/>
        <a:p>
          <a:endParaRPr lang="en-US"/>
        </a:p>
      </dgm:t>
    </dgm:pt>
    <dgm:pt modelId="{AAE7A1E6-6847-453D-B55B-8A82BF138C1D}" type="pres">
      <dgm:prSet presAssocID="{F6FEADD9-F67D-41F5-BA4C-3C84956E7F46}" presName="Name0" presStyleCnt="0">
        <dgm:presLayoutVars>
          <dgm:dir val="rev"/>
          <dgm:animLvl val="lvl"/>
          <dgm:resizeHandles val="exact"/>
        </dgm:presLayoutVars>
      </dgm:prSet>
      <dgm:spPr/>
    </dgm:pt>
    <dgm:pt modelId="{C4407577-18A2-46E0-8805-2838042EB67A}" type="pres">
      <dgm:prSet presAssocID="{74EE5CD8-078F-4590-BF9C-A341A294A016}" presName="linNode" presStyleCnt="0"/>
      <dgm:spPr/>
    </dgm:pt>
    <dgm:pt modelId="{7E429971-BC57-430F-BB25-C0574E5E39E3}" type="pres">
      <dgm:prSet presAssocID="{74EE5CD8-078F-4590-BF9C-A341A294A016}" presName="parentText" presStyleLbl="node1" presStyleIdx="0" presStyleCnt="1" custScaleX="67807" custLinFactNeighborX="534" custLinFactNeighborY="-1834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D54B1729-BC98-42C1-9C6C-D65DCBA4358F}" type="pres">
      <dgm:prSet presAssocID="{74EE5CD8-078F-4590-BF9C-A341A294A016}" presName="descendantText" presStyleLbl="alignAccFollowNode1" presStyleIdx="0" presStyleCnt="1" custScaleX="259632" custScaleY="368502" custLinFactNeighborX="3956" custLinFactNeighborY="-187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8BBE0A09-89E1-489F-BA22-83DA27278208}" type="presOf" srcId="{74EE5CD8-078F-4590-BF9C-A341A294A016}" destId="{7E429971-BC57-430F-BB25-C0574E5E39E3}" srcOrd="0" destOrd="0" presId="urn:microsoft.com/office/officeart/2005/8/layout/vList5"/>
    <dgm:cxn modelId="{8C33070F-37ED-434D-820C-2A6089E7F600}" type="presOf" srcId="{6995621E-8140-49BB-80C1-5C901EBCEC9D}" destId="{D54B1729-BC98-42C1-9C6C-D65DCBA4358F}" srcOrd="0" destOrd="7" presId="urn:microsoft.com/office/officeart/2005/8/layout/vList5"/>
    <dgm:cxn modelId="{A395A714-D7E5-426F-A62F-CF025E3EDBCA}" type="presOf" srcId="{E86E4925-F5FB-45A6-95DF-F29F898AB357}" destId="{D54B1729-BC98-42C1-9C6C-D65DCBA4358F}" srcOrd="0" destOrd="5" presId="urn:microsoft.com/office/officeart/2005/8/layout/vList5"/>
    <dgm:cxn modelId="{F2866225-4986-4552-9FF6-5C56D89B18AD}" type="presOf" srcId="{8B75FA91-9A58-4903-8014-856E541D59A9}" destId="{D54B1729-BC98-42C1-9C6C-D65DCBA4358F}" srcOrd="0" destOrd="1" presId="urn:microsoft.com/office/officeart/2005/8/layout/vList5"/>
    <dgm:cxn modelId="{63E4D827-0083-4625-9FD6-043D8D32091E}" srcId="{74EE5CD8-078F-4590-BF9C-A341A294A016}" destId="{1E4D3931-0DBD-4211-A24A-6AF364284B1E}" srcOrd="2" destOrd="0" parTransId="{FC93695B-FD0E-4353-B1FD-4328F4386DEC}" sibTransId="{CADAA3D9-7C63-4729-85B0-64C8AF644EEF}"/>
    <dgm:cxn modelId="{5E3BEB39-3B00-4B88-83CF-07310D5A353D}" srcId="{74EE5CD8-078F-4590-BF9C-A341A294A016}" destId="{E86E4925-F5FB-45A6-95DF-F29F898AB357}" srcOrd="5" destOrd="0" parTransId="{8BCA69A3-5D70-452E-BB67-8733838DA0E4}" sibTransId="{0DAB0D3C-D4E1-40B3-91E8-AF82BDD6CE6D}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5DC2FE47-A626-4C05-B689-210F8F32D169}" srcId="{74EE5CD8-078F-4590-BF9C-A341A294A016}" destId="{8B75FA91-9A58-4903-8014-856E541D59A9}" srcOrd="1" destOrd="0" parTransId="{F47F6989-076F-4EDF-8F77-8EDBBDA6F2B9}" sibTransId="{3550FAC3-90F1-4E87-B2C1-F4568CD03D57}"/>
    <dgm:cxn modelId="{94FFD968-4E0A-4D79-B827-343C5BAEDE12}" type="presOf" srcId="{40A16C4E-B7B5-4053-A66A-90D43AA3E583}" destId="{D54B1729-BC98-42C1-9C6C-D65DCBA4358F}" srcOrd="0" destOrd="4" presId="urn:microsoft.com/office/officeart/2005/8/layout/vList5"/>
    <dgm:cxn modelId="{05D16949-35BC-4D90-9566-96AED031157A}" type="presOf" srcId="{B5E82C3C-705E-4EEF-936E-21CFB151AD51}" destId="{D54B1729-BC98-42C1-9C6C-D65DCBA4358F}" srcOrd="0" destOrd="0" presId="urn:microsoft.com/office/officeart/2005/8/layout/vList5"/>
    <dgm:cxn modelId="{8969A06A-24F9-4D10-8107-2D4B448311C7}" srcId="{74EE5CD8-078F-4590-BF9C-A341A294A016}" destId="{B5E82C3C-705E-4EEF-936E-21CFB151AD51}" srcOrd="0" destOrd="0" parTransId="{11807556-F634-4A94-ADDC-59BA9232DD53}" sibTransId="{FA5820EB-F991-4782-B349-6E1885997EDB}"/>
    <dgm:cxn modelId="{50D1457D-A0B0-4A54-B7D8-3570980FFF2E}" type="presOf" srcId="{5409359A-CA85-4EAF-9FBB-BB997CAD8981}" destId="{D54B1729-BC98-42C1-9C6C-D65DCBA4358F}" srcOrd="0" destOrd="6" presId="urn:microsoft.com/office/officeart/2005/8/layout/vList5"/>
    <dgm:cxn modelId="{9701D28E-3286-46EB-8372-A7FDABFF09AD}" srcId="{74EE5CD8-078F-4590-BF9C-A341A294A016}" destId="{6995621E-8140-49BB-80C1-5C901EBCEC9D}" srcOrd="7" destOrd="0" parTransId="{183A5D0D-EE52-4B62-B7F3-653AF09EC9B1}" sibTransId="{21E93D28-9D30-4558-9DDE-F2A27A8073DC}"/>
    <dgm:cxn modelId="{FC48F892-0711-44FD-9E2C-4CA46308B080}" type="presOf" srcId="{1E4D3931-0DBD-4211-A24A-6AF364284B1E}" destId="{D54B1729-BC98-42C1-9C6C-D65DCBA4358F}" srcOrd="0" destOrd="2" presId="urn:microsoft.com/office/officeart/2005/8/layout/vList5"/>
    <dgm:cxn modelId="{6E8817B4-AC8A-4BE1-AECA-A4574E3D922E}" srcId="{74EE5CD8-078F-4590-BF9C-A341A294A016}" destId="{5409359A-CA85-4EAF-9FBB-BB997CAD8981}" srcOrd="6" destOrd="0" parTransId="{C8F95FA0-9919-4EC7-9DDB-47A86FEA0AA2}" sibTransId="{2B89499D-0982-445B-8C79-59FA89D64D39}"/>
    <dgm:cxn modelId="{93CCC1C3-A4A6-409D-9996-5DAB36F1B455}" type="presOf" srcId="{F6FEADD9-F67D-41F5-BA4C-3C84956E7F46}" destId="{AAE7A1E6-6847-453D-B55B-8A82BF138C1D}" srcOrd="0" destOrd="0" presId="urn:microsoft.com/office/officeart/2005/8/layout/vList5"/>
    <dgm:cxn modelId="{FC34B9CD-1B6E-4897-B28C-240C38C84DAB}" srcId="{74EE5CD8-078F-4590-BF9C-A341A294A016}" destId="{40A16C4E-B7B5-4053-A66A-90D43AA3E583}" srcOrd="4" destOrd="0" parTransId="{7ECF5E30-936D-4659-A524-AA8A93F1DD62}" sibTransId="{AA833303-4F8A-4683-B4EC-8877F4BAD652}"/>
    <dgm:cxn modelId="{EB84D3D1-158B-4D66-A933-DD220A9CC31D}" type="presOf" srcId="{EA5C0569-C2EE-4AB2-AA0A-9D70889FFA45}" destId="{D54B1729-BC98-42C1-9C6C-D65DCBA4358F}" srcOrd="0" destOrd="3" presId="urn:microsoft.com/office/officeart/2005/8/layout/vList5"/>
    <dgm:cxn modelId="{E3747EF9-71E4-455A-A071-651B705BF047}" srcId="{74EE5CD8-078F-4590-BF9C-A341A294A016}" destId="{EA5C0569-C2EE-4AB2-AA0A-9D70889FFA45}" srcOrd="3" destOrd="0" parTransId="{EB14EA71-C5C6-4F92-B512-A84D35AA9E48}" sibTransId="{BFB01888-8F3A-4B5F-BBB3-8C1022DC4410}"/>
    <dgm:cxn modelId="{786574C3-9FFE-428D-B47F-D1DCA4FD1F23}" type="presParOf" srcId="{AAE7A1E6-6847-453D-B55B-8A82BF138C1D}" destId="{C4407577-18A2-46E0-8805-2838042EB67A}" srcOrd="0" destOrd="0" presId="urn:microsoft.com/office/officeart/2005/8/layout/vList5"/>
    <dgm:cxn modelId="{17CEB5EA-A791-4440-A7DE-1D7676FE94EE}" type="presParOf" srcId="{C4407577-18A2-46E0-8805-2838042EB67A}" destId="{7E429971-BC57-430F-BB25-C0574E5E39E3}" srcOrd="0" destOrd="0" presId="urn:microsoft.com/office/officeart/2005/8/layout/vList5"/>
    <dgm:cxn modelId="{02CE7F28-5165-4108-A6A3-A249A76854C1}" type="presParOf" srcId="{C4407577-18A2-46E0-8805-2838042EB67A}" destId="{D54B1729-BC98-42C1-9C6C-D65DCBA4358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D87F3FC9-93C8-4823-842D-2824037CDFE0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pPr rtl="1"/>
          <a:endParaRPr lang="fa-IR"/>
        </a:p>
      </dgm:t>
    </dgm:pt>
    <dgm:pt modelId="{2F734953-45A2-4326-ACC6-8A27EFADABCA}">
      <dgm:prSet phldrT="[Text]" custT="1"/>
      <dgm:spPr/>
      <dgm:t>
        <a:bodyPr/>
        <a:lstStyle/>
        <a:p>
          <a:pPr algn="just" rtl="1">
            <a:buNone/>
          </a:pPr>
          <a:r>
            <a:rPr lang="fa-IR" sz="2400" dirty="0">
              <a:solidFill>
                <a:schemeClr val="tx1"/>
              </a:solidFill>
              <a:latin typeface="Times New Roman" panose="02020603050405020304" pitchFamily="18" charset="0"/>
              <a:cs typeface="B Nazanin" panose="00000400000000000000" pitchFamily="2" charset="-78"/>
            </a:rPr>
            <a:t>- تکلیف سازمان به تهیه اظهارنامه مالیاتی پیش فرض، علیرغم مزایای مورد انتظار، </a:t>
          </a:r>
          <a:r>
            <a:rPr lang="fa-IR" sz="2400" dirty="0" err="1">
              <a:solidFill>
                <a:schemeClr val="tx1"/>
              </a:solidFill>
              <a:latin typeface="Times New Roman" panose="02020603050405020304" pitchFamily="18" charset="0"/>
              <a:cs typeface="B Nazanin" panose="00000400000000000000" pitchFamily="2" charset="-78"/>
            </a:rPr>
            <a:t>می‎تواند</a:t>
          </a:r>
          <a:r>
            <a:rPr lang="fa-IR" sz="2400" dirty="0">
              <a:solidFill>
                <a:schemeClr val="tx1"/>
              </a:solidFill>
              <a:latin typeface="Times New Roman" panose="02020603050405020304" pitchFamily="18" charset="0"/>
              <a:cs typeface="B Nazanin" panose="00000400000000000000" pitchFamily="2" charset="-78"/>
            </a:rPr>
            <a:t> به مهمترین مانع و چالش اجرایی پیاده‎سازی سیستم مالیات بر جمع درآمد تبدیل گردد. </a:t>
          </a:r>
        </a:p>
        <a:p>
          <a:pPr algn="just" rtl="1">
            <a:buFont typeface="Wingdings" panose="05000000000000000000" pitchFamily="2" charset="2"/>
            <a:buChar char="ü"/>
          </a:pPr>
          <a:r>
            <a:rPr lang="fa-IR" sz="2400" dirty="0">
              <a:solidFill>
                <a:schemeClr val="tx1"/>
              </a:solidFill>
              <a:latin typeface="Times New Roman" panose="02020603050405020304" pitchFamily="18" charset="0"/>
              <a:cs typeface="B Nazanin" panose="00000400000000000000" pitchFamily="2" charset="-78"/>
            </a:rPr>
            <a:t>- در حال حاضر نسل سوم اظهارنامه مالیاتی در نظام مالیاتی ایران حاکم بوده و </a:t>
          </a:r>
          <a:r>
            <a:rPr lang="fa-IR" sz="2400" dirty="0" err="1">
              <a:solidFill>
                <a:schemeClr val="tx1"/>
              </a:solidFill>
              <a:latin typeface="Times New Roman" panose="02020603050405020304" pitchFamily="18" charset="0"/>
              <a:cs typeface="B Nazanin" panose="00000400000000000000" pitchFamily="2" charset="-78"/>
            </a:rPr>
            <a:t>اخیراً</a:t>
          </a:r>
          <a:r>
            <a:rPr lang="fa-IR" sz="2400" dirty="0">
              <a:solidFill>
                <a:schemeClr val="tx1"/>
              </a:solidFill>
              <a:latin typeface="Times New Roman" panose="02020603050405020304" pitchFamily="18" charset="0"/>
              <a:cs typeface="B Nazanin" panose="00000400000000000000" pitchFamily="2" charset="-78"/>
            </a:rPr>
            <a:t> </a:t>
          </a:r>
          <a:r>
            <a:rPr lang="fa-IR" sz="2400" dirty="0" err="1">
              <a:solidFill>
                <a:schemeClr val="tx1"/>
              </a:solidFill>
              <a:latin typeface="Times New Roman" panose="02020603050405020304" pitchFamily="18" charset="0"/>
              <a:cs typeface="B Nazanin" panose="00000400000000000000" pitchFamily="2" charset="-78"/>
            </a:rPr>
            <a:t>گام‎های</a:t>
          </a:r>
          <a:r>
            <a:rPr lang="fa-IR" sz="2400" dirty="0">
              <a:solidFill>
                <a:schemeClr val="tx1"/>
              </a:solidFill>
              <a:latin typeface="Times New Roman" panose="02020603050405020304" pitchFamily="18" charset="0"/>
              <a:cs typeface="B Nazanin" panose="00000400000000000000" pitchFamily="2" charset="-78"/>
            </a:rPr>
            <a:t> اولیه برای ورود به نسل چهارم اظهارنامه مالیاتی برداشته شده است. </a:t>
          </a:r>
        </a:p>
        <a:p>
          <a:pPr algn="just" rtl="1">
            <a:buNone/>
          </a:pPr>
          <a:r>
            <a:rPr lang="fa-IR" sz="2400" dirty="0">
              <a:solidFill>
                <a:schemeClr val="tx1"/>
              </a:solidFill>
              <a:latin typeface="Times New Roman" panose="02020603050405020304" pitchFamily="18" charset="0"/>
              <a:cs typeface="B Nazanin" panose="00000400000000000000" pitchFamily="2" charset="-78"/>
            </a:rPr>
            <a:t>- اما مدل پیشنهادی لایحه مبتنی بر نسل چهارم </a:t>
          </a:r>
          <a:r>
            <a:rPr lang="fa-IR" sz="2400" dirty="0" err="1">
              <a:solidFill>
                <a:schemeClr val="tx1"/>
              </a:solidFill>
              <a:latin typeface="Times New Roman" panose="02020603050405020304" pitchFamily="18" charset="0"/>
              <a:cs typeface="B Nazanin" panose="00000400000000000000" pitchFamily="2" charset="-78"/>
            </a:rPr>
            <a:t>اظهارنامه‎ها</a:t>
          </a:r>
          <a:r>
            <a:rPr lang="fa-IR" sz="2400" dirty="0">
              <a:solidFill>
                <a:schemeClr val="tx1"/>
              </a:solidFill>
              <a:latin typeface="Times New Roman" panose="02020603050405020304" pitchFamily="18" charset="0"/>
              <a:cs typeface="B Nazanin" panose="00000400000000000000" pitchFamily="2" charset="-78"/>
            </a:rPr>
            <a:t> و در </a:t>
          </a:r>
          <a:r>
            <a:rPr lang="fa-IR" sz="2400" dirty="0" err="1">
              <a:solidFill>
                <a:schemeClr val="tx1"/>
              </a:solidFill>
              <a:latin typeface="Times New Roman" panose="02020603050405020304" pitchFamily="18" charset="0"/>
              <a:cs typeface="B Nazanin" panose="00000400000000000000" pitchFamily="2" charset="-78"/>
            </a:rPr>
            <a:t>ایده‎آل</a:t>
          </a:r>
          <a:r>
            <a:rPr lang="fa-IR" sz="2400" dirty="0">
              <a:solidFill>
                <a:schemeClr val="tx1"/>
              </a:solidFill>
              <a:latin typeface="Times New Roman" panose="02020603050405020304" pitchFamily="18" charset="0"/>
              <a:cs typeface="B Nazanin" panose="00000400000000000000" pitchFamily="2" charset="-78"/>
            </a:rPr>
            <a:t> ترین حالت آن است که اتکای </a:t>
          </a:r>
          <a:r>
            <a:rPr lang="fa-IR" sz="2400" dirty="0" err="1">
              <a:solidFill>
                <a:schemeClr val="tx1"/>
              </a:solidFill>
              <a:latin typeface="Times New Roman" panose="02020603050405020304" pitchFamily="18" charset="0"/>
              <a:cs typeface="B Nazanin" panose="00000400000000000000" pitchFamily="2" charset="-78"/>
            </a:rPr>
            <a:t>ویژه‎ای</a:t>
          </a:r>
          <a:r>
            <a:rPr lang="fa-IR" sz="2400" dirty="0">
              <a:solidFill>
                <a:schemeClr val="tx1"/>
              </a:solidFill>
              <a:latin typeface="Times New Roman" panose="02020603050405020304" pitchFamily="18" charset="0"/>
              <a:cs typeface="B Nazanin" panose="00000400000000000000" pitchFamily="2" charset="-78"/>
            </a:rPr>
            <a:t> بر اجرای کامل سامانه مودیان دارد.</a:t>
          </a:r>
          <a:endParaRPr lang="fa-IR" sz="2400" dirty="0">
            <a:solidFill>
              <a:schemeClr val="tx1"/>
            </a:solidFill>
          </a:endParaRPr>
        </a:p>
      </dgm:t>
    </dgm:pt>
    <dgm:pt modelId="{847AEC61-83F2-4F2E-9250-2256A134CFA5}" type="parTrans" cxnId="{151E28AA-98FD-4D4D-A816-465B5542BA38}">
      <dgm:prSet/>
      <dgm:spPr/>
      <dgm:t>
        <a:bodyPr/>
        <a:lstStyle/>
        <a:p>
          <a:pPr rtl="1"/>
          <a:endParaRPr lang="fa-IR">
            <a:solidFill>
              <a:schemeClr val="tx1"/>
            </a:solidFill>
          </a:endParaRPr>
        </a:p>
      </dgm:t>
    </dgm:pt>
    <dgm:pt modelId="{30631360-D897-4000-82E5-289DC6236897}" type="sibTrans" cxnId="{151E28AA-98FD-4D4D-A816-465B5542BA38}">
      <dgm:prSet/>
      <dgm:spPr/>
      <dgm:t>
        <a:bodyPr/>
        <a:lstStyle/>
        <a:p>
          <a:pPr rtl="1"/>
          <a:endParaRPr lang="fa-IR">
            <a:solidFill>
              <a:schemeClr val="tx1"/>
            </a:solidFill>
          </a:endParaRPr>
        </a:p>
      </dgm:t>
    </dgm:pt>
    <dgm:pt modelId="{502DA5EB-29F7-4597-A5DE-E2C39DE0904F}" type="pres">
      <dgm:prSet presAssocID="{D87F3FC9-93C8-4823-842D-2824037CDFE0}" presName="linear" presStyleCnt="0">
        <dgm:presLayoutVars>
          <dgm:animLvl val="lvl"/>
          <dgm:resizeHandles val="exact"/>
        </dgm:presLayoutVars>
      </dgm:prSet>
      <dgm:spPr/>
    </dgm:pt>
    <dgm:pt modelId="{3F590EC5-EBFD-4196-91F6-FA759D53B136}" type="pres">
      <dgm:prSet presAssocID="{2F734953-45A2-4326-ACC6-8A27EFADABCA}" presName="parentText" presStyleLbl="node1" presStyleIdx="0" presStyleCnt="1" custLinFactNeighborX="-2540" custLinFactNeighborY="-4256">
        <dgm:presLayoutVars>
          <dgm:chMax val="0"/>
          <dgm:bulletEnabled val="1"/>
        </dgm:presLayoutVars>
      </dgm:prSet>
      <dgm:spPr/>
    </dgm:pt>
  </dgm:ptLst>
  <dgm:cxnLst>
    <dgm:cxn modelId="{FD6D964E-CD1A-4A9D-BD2F-FBEC64C87581}" type="presOf" srcId="{D87F3FC9-93C8-4823-842D-2824037CDFE0}" destId="{502DA5EB-29F7-4597-A5DE-E2C39DE0904F}" srcOrd="0" destOrd="0" presId="urn:microsoft.com/office/officeart/2005/8/layout/vList2"/>
    <dgm:cxn modelId="{9E79468E-DD0C-4256-A0FA-5A1F71DCF264}" type="presOf" srcId="{2F734953-45A2-4326-ACC6-8A27EFADABCA}" destId="{3F590EC5-EBFD-4196-91F6-FA759D53B136}" srcOrd="0" destOrd="0" presId="urn:microsoft.com/office/officeart/2005/8/layout/vList2"/>
    <dgm:cxn modelId="{151E28AA-98FD-4D4D-A816-465B5542BA38}" srcId="{D87F3FC9-93C8-4823-842D-2824037CDFE0}" destId="{2F734953-45A2-4326-ACC6-8A27EFADABCA}" srcOrd="0" destOrd="0" parTransId="{847AEC61-83F2-4F2E-9250-2256A134CFA5}" sibTransId="{30631360-D897-4000-82E5-289DC6236897}"/>
    <dgm:cxn modelId="{2E612FBB-C09E-4B87-80A5-CA7D835FACB8}" type="presParOf" srcId="{502DA5EB-29F7-4597-A5DE-E2C39DE0904F}" destId="{3F590EC5-EBFD-4196-91F6-FA759D53B13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D87F3FC9-93C8-4823-842D-2824037CDFE0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pPr rtl="1"/>
          <a:endParaRPr lang="fa-IR"/>
        </a:p>
      </dgm:t>
    </dgm:pt>
    <dgm:pt modelId="{2F734953-45A2-4326-ACC6-8A27EFADABCA}">
      <dgm:prSet phldrT="[Text]" custT="1"/>
      <dgm:spPr/>
      <dgm:t>
        <a:bodyPr/>
        <a:lstStyle/>
        <a:p>
          <a:pPr algn="just" rtl="1">
            <a:buNone/>
          </a:pPr>
          <a:r>
            <a:rPr lang="fa-IR" sz="2600" dirty="0">
              <a:solidFill>
                <a:schemeClr val="tx1"/>
              </a:solidFill>
              <a:latin typeface="Times New Roman" panose="02020603050405020304" pitchFamily="18" charset="0"/>
              <a:cs typeface="B Nazanin" panose="00000400000000000000" pitchFamily="2" charset="-78"/>
            </a:rPr>
            <a:t>پیشنهاد </a:t>
          </a:r>
          <a:r>
            <a:rPr lang="fa-IR" sz="2600" dirty="0" err="1">
              <a:solidFill>
                <a:schemeClr val="tx1"/>
              </a:solidFill>
              <a:latin typeface="Times New Roman" panose="02020603050405020304" pitchFamily="18" charset="0"/>
              <a:cs typeface="B Nazanin" panose="00000400000000000000" pitchFamily="2" charset="-78"/>
            </a:rPr>
            <a:t>می‎شود</a:t>
          </a:r>
          <a:r>
            <a:rPr lang="fa-IR" sz="2600" dirty="0">
              <a:solidFill>
                <a:schemeClr val="tx1"/>
              </a:solidFill>
              <a:latin typeface="Times New Roman" panose="02020603050405020304" pitchFamily="18" charset="0"/>
              <a:cs typeface="B Nazanin" panose="00000400000000000000" pitchFamily="2" charset="-78"/>
            </a:rPr>
            <a:t> با اصلاح </a:t>
          </a:r>
          <a:r>
            <a:rPr lang="fa-IR" sz="2600" dirty="0" err="1">
              <a:solidFill>
                <a:schemeClr val="tx1"/>
              </a:solidFill>
              <a:latin typeface="Times New Roman" panose="02020603050405020304" pitchFamily="18" charset="0"/>
              <a:cs typeface="B Nazanin" panose="00000400000000000000" pitchFamily="2" charset="-78"/>
            </a:rPr>
            <a:t>پیش‎نویس</a:t>
          </a:r>
          <a:r>
            <a:rPr lang="fa-IR" sz="2600" dirty="0">
              <a:solidFill>
                <a:schemeClr val="tx1"/>
              </a:solidFill>
              <a:latin typeface="Times New Roman" panose="02020603050405020304" pitchFamily="18" charset="0"/>
              <a:cs typeface="B Nazanin" panose="00000400000000000000" pitchFamily="2" charset="-78"/>
            </a:rPr>
            <a:t> لایحه تکمیلی، درآمد عایدی سرمایه در قالب مالیات بر جمع درآمد مشمول مالیات گردد. </a:t>
          </a:r>
        </a:p>
        <a:p>
          <a:pPr algn="just" rtl="1">
            <a:buFont typeface="Wingdings" panose="05000000000000000000" pitchFamily="2" charset="2"/>
            <a:buChar char="ü"/>
          </a:pPr>
          <a:r>
            <a:rPr lang="fa-IR" sz="2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Zar" panose="00000400000000000000" pitchFamily="2" charset="-78"/>
            </a:rPr>
            <a:t>شایان ذکر است احکام پیش نویس لایحه تکمیلی نیز دارای ایرادات و مشکلاتی است که بایستی به صورت جداگانه مدنظر قرار گیرند.</a:t>
          </a:r>
          <a:endParaRPr lang="fa-IR" sz="2600" dirty="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847AEC61-83F2-4F2E-9250-2256A134CFA5}" type="parTrans" cxnId="{151E28AA-98FD-4D4D-A816-465B5542BA38}">
      <dgm:prSet/>
      <dgm:spPr/>
      <dgm:t>
        <a:bodyPr/>
        <a:lstStyle/>
        <a:p>
          <a:pPr rtl="1"/>
          <a:endParaRPr lang="fa-IR">
            <a:solidFill>
              <a:schemeClr val="tx1"/>
            </a:solidFill>
          </a:endParaRPr>
        </a:p>
      </dgm:t>
    </dgm:pt>
    <dgm:pt modelId="{30631360-D897-4000-82E5-289DC6236897}" type="sibTrans" cxnId="{151E28AA-98FD-4D4D-A816-465B5542BA38}">
      <dgm:prSet/>
      <dgm:spPr/>
      <dgm:t>
        <a:bodyPr/>
        <a:lstStyle/>
        <a:p>
          <a:pPr rtl="1"/>
          <a:endParaRPr lang="fa-IR">
            <a:solidFill>
              <a:schemeClr val="tx1"/>
            </a:solidFill>
          </a:endParaRPr>
        </a:p>
      </dgm:t>
    </dgm:pt>
    <dgm:pt modelId="{502DA5EB-29F7-4597-A5DE-E2C39DE0904F}" type="pres">
      <dgm:prSet presAssocID="{D87F3FC9-93C8-4823-842D-2824037CDFE0}" presName="linear" presStyleCnt="0">
        <dgm:presLayoutVars>
          <dgm:animLvl val="lvl"/>
          <dgm:resizeHandles val="exact"/>
        </dgm:presLayoutVars>
      </dgm:prSet>
      <dgm:spPr/>
    </dgm:pt>
    <dgm:pt modelId="{3F590EC5-EBFD-4196-91F6-FA759D53B136}" type="pres">
      <dgm:prSet presAssocID="{2F734953-45A2-4326-ACC6-8A27EFADABCA}" presName="parentText" presStyleLbl="node1" presStyleIdx="0" presStyleCnt="1" custLinFactNeighborX="-2540" custLinFactNeighborY="-4256">
        <dgm:presLayoutVars>
          <dgm:chMax val="0"/>
          <dgm:bulletEnabled val="1"/>
        </dgm:presLayoutVars>
      </dgm:prSet>
      <dgm:spPr/>
    </dgm:pt>
  </dgm:ptLst>
  <dgm:cxnLst>
    <dgm:cxn modelId="{FD6D964E-CD1A-4A9D-BD2F-FBEC64C87581}" type="presOf" srcId="{D87F3FC9-93C8-4823-842D-2824037CDFE0}" destId="{502DA5EB-29F7-4597-A5DE-E2C39DE0904F}" srcOrd="0" destOrd="0" presId="urn:microsoft.com/office/officeart/2005/8/layout/vList2"/>
    <dgm:cxn modelId="{9E79468E-DD0C-4256-A0FA-5A1F71DCF264}" type="presOf" srcId="{2F734953-45A2-4326-ACC6-8A27EFADABCA}" destId="{3F590EC5-EBFD-4196-91F6-FA759D53B136}" srcOrd="0" destOrd="0" presId="urn:microsoft.com/office/officeart/2005/8/layout/vList2"/>
    <dgm:cxn modelId="{151E28AA-98FD-4D4D-A816-465B5542BA38}" srcId="{D87F3FC9-93C8-4823-842D-2824037CDFE0}" destId="{2F734953-45A2-4326-ACC6-8A27EFADABCA}" srcOrd="0" destOrd="0" parTransId="{847AEC61-83F2-4F2E-9250-2256A134CFA5}" sibTransId="{30631360-D897-4000-82E5-289DC6236897}"/>
    <dgm:cxn modelId="{2E612FBB-C09E-4B87-80A5-CA7D835FACB8}" type="presParOf" srcId="{502DA5EB-29F7-4597-A5DE-E2C39DE0904F}" destId="{3F590EC5-EBFD-4196-91F6-FA759D53B13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D87F3FC9-93C8-4823-842D-2824037CDFE0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pPr rtl="1"/>
          <a:endParaRPr lang="fa-IR"/>
        </a:p>
      </dgm:t>
    </dgm:pt>
    <dgm:pt modelId="{2F734953-45A2-4326-ACC6-8A27EFADABCA}">
      <dgm:prSet phldrT="[Text]" custT="1"/>
      <dgm:spPr/>
      <dgm:t>
        <a:bodyPr/>
        <a:lstStyle/>
        <a:p>
          <a:pPr algn="just" rtl="1">
            <a:buNone/>
          </a:pPr>
          <a:r>
            <a:rPr lang="fa-IR" sz="2600" b="1" dirty="0">
              <a:solidFill>
                <a:srgbClr val="0070C0"/>
              </a:solidFill>
              <a:cs typeface="B Nazanin" pitchFamily="2" charset="-78"/>
            </a:rPr>
            <a:t>- مالیات بر سود سهام توزیع شده</a:t>
          </a:r>
          <a:endParaRPr lang="en-US" sz="2600" b="1" dirty="0">
            <a:solidFill>
              <a:srgbClr val="0070C0"/>
            </a:solidFill>
            <a:cs typeface="B Nazanin" pitchFamily="2" charset="-78"/>
          </a:endParaRPr>
        </a:p>
        <a:p>
          <a:pPr algn="just" rtl="1">
            <a:buFont typeface="Wingdings" panose="05000000000000000000" pitchFamily="2" charset="2"/>
            <a:buChar char="ü"/>
          </a:pPr>
          <a:r>
            <a:rPr lang="fa-IR" sz="2600" dirty="0">
              <a:solidFill>
                <a:schemeClr val="tx1"/>
              </a:solidFill>
              <a:cs typeface="B Nazanin" pitchFamily="2" charset="-78"/>
            </a:rPr>
            <a:t>در </a:t>
          </a:r>
          <a:r>
            <a:rPr lang="fa-IR" sz="2600" dirty="0" err="1">
              <a:solidFill>
                <a:schemeClr val="tx1"/>
              </a:solidFill>
              <a:cs typeface="B Nazanin" pitchFamily="2" charset="-78"/>
            </a:rPr>
            <a:t>پیش‎نویس</a:t>
          </a:r>
          <a:r>
            <a:rPr lang="fa-IR" sz="2600" dirty="0">
              <a:solidFill>
                <a:schemeClr val="tx1"/>
              </a:solidFill>
              <a:cs typeface="B Nazanin" pitchFamily="2" charset="-78"/>
            </a:rPr>
            <a:t> لایحه در این حوزه </a:t>
          </a:r>
          <a:r>
            <a:rPr lang="fa-IR" sz="2600" dirty="0" err="1">
              <a:solidFill>
                <a:schemeClr val="tx1"/>
              </a:solidFill>
              <a:cs typeface="B Nazanin" pitchFamily="2" charset="-78"/>
            </a:rPr>
            <a:t>هیچ‎گونه</a:t>
          </a:r>
          <a:r>
            <a:rPr lang="fa-IR" sz="2600" dirty="0">
              <a:solidFill>
                <a:schemeClr val="tx1"/>
              </a:solidFill>
              <a:cs typeface="B Nazanin" pitchFamily="2" charset="-78"/>
            </a:rPr>
            <a:t> اعتبار یا رفتار </a:t>
          </a:r>
          <a:r>
            <a:rPr lang="fa-IR" sz="2600" dirty="0" err="1">
              <a:solidFill>
                <a:schemeClr val="tx1"/>
              </a:solidFill>
              <a:cs typeface="B Nazanin" pitchFamily="2" charset="-78"/>
            </a:rPr>
            <a:t>ترجیحی</a:t>
          </a:r>
          <a:r>
            <a:rPr lang="fa-IR" sz="2600" dirty="0">
              <a:solidFill>
                <a:schemeClr val="tx1"/>
              </a:solidFill>
              <a:cs typeface="B Nazanin" pitchFamily="2" charset="-78"/>
            </a:rPr>
            <a:t> برای مالیات سود سهام اشخاص حقیقی مدنظر قرار نگرفته است. </a:t>
          </a:r>
        </a:p>
        <a:p>
          <a:pPr algn="just" rtl="1">
            <a:buFont typeface="Wingdings" panose="05000000000000000000" pitchFamily="2" charset="2"/>
            <a:buChar char="Ø"/>
          </a:pPr>
          <a:r>
            <a:rPr lang="fa-IR" sz="2600" b="1" dirty="0">
              <a:solidFill>
                <a:srgbClr val="0070C0"/>
              </a:solidFill>
              <a:cs typeface="B Nazanin" pitchFamily="2" charset="-78"/>
            </a:rPr>
            <a:t>- مالیات بر سایر درآمدها</a:t>
          </a:r>
          <a:endParaRPr lang="en-US" sz="2600" b="1" dirty="0">
            <a:solidFill>
              <a:srgbClr val="0070C0"/>
            </a:solidFill>
            <a:cs typeface="B Nazanin" pitchFamily="2" charset="-78"/>
          </a:endParaRPr>
        </a:p>
        <a:p>
          <a:pPr algn="just" rtl="1">
            <a:buFont typeface="Wingdings" panose="05000000000000000000" pitchFamily="2" charset="2"/>
            <a:buChar char="ü"/>
          </a:pPr>
          <a:r>
            <a:rPr lang="fa-IR" sz="2600" dirty="0">
              <a:solidFill>
                <a:schemeClr val="tx1"/>
              </a:solidFill>
              <a:cs typeface="B Nazanin" pitchFamily="2" charset="-78"/>
            </a:rPr>
            <a:t>علاوه بر پیچیدگی ساختار </a:t>
          </a:r>
          <a:r>
            <a:rPr lang="fa-IR" sz="2600" dirty="0" err="1">
              <a:solidFill>
                <a:schemeClr val="tx1"/>
              </a:solidFill>
              <a:cs typeface="B Nazanin" pitchFamily="2" charset="-78"/>
            </a:rPr>
            <a:t>پیش‎بینی</a:t>
          </a:r>
          <a:r>
            <a:rPr lang="fa-IR" sz="2600" dirty="0">
              <a:solidFill>
                <a:schemeClr val="tx1"/>
              </a:solidFill>
              <a:cs typeface="B Nazanin" pitchFamily="2" charset="-78"/>
            </a:rPr>
            <a:t> شده برای مالیات سایر درآمدها، مبنای این مالیات نیز مشخص نبوده و طراحی مالیاتی جداگانه با اصول مبنایی و اهداف مدنظر مالیات بر جمع درآمد اشخاص در تناقض آشکار است.</a:t>
          </a:r>
        </a:p>
      </dgm:t>
    </dgm:pt>
    <dgm:pt modelId="{847AEC61-83F2-4F2E-9250-2256A134CFA5}" type="parTrans" cxnId="{151E28AA-98FD-4D4D-A816-465B5542BA38}">
      <dgm:prSet/>
      <dgm:spPr/>
      <dgm:t>
        <a:bodyPr/>
        <a:lstStyle/>
        <a:p>
          <a:pPr rtl="1"/>
          <a:endParaRPr lang="fa-IR">
            <a:solidFill>
              <a:schemeClr val="tx1"/>
            </a:solidFill>
          </a:endParaRPr>
        </a:p>
      </dgm:t>
    </dgm:pt>
    <dgm:pt modelId="{30631360-D897-4000-82E5-289DC6236897}" type="sibTrans" cxnId="{151E28AA-98FD-4D4D-A816-465B5542BA38}">
      <dgm:prSet/>
      <dgm:spPr/>
      <dgm:t>
        <a:bodyPr/>
        <a:lstStyle/>
        <a:p>
          <a:pPr rtl="1"/>
          <a:endParaRPr lang="fa-IR">
            <a:solidFill>
              <a:schemeClr val="tx1"/>
            </a:solidFill>
          </a:endParaRPr>
        </a:p>
      </dgm:t>
    </dgm:pt>
    <dgm:pt modelId="{502DA5EB-29F7-4597-A5DE-E2C39DE0904F}" type="pres">
      <dgm:prSet presAssocID="{D87F3FC9-93C8-4823-842D-2824037CDFE0}" presName="linear" presStyleCnt="0">
        <dgm:presLayoutVars>
          <dgm:animLvl val="lvl"/>
          <dgm:resizeHandles val="exact"/>
        </dgm:presLayoutVars>
      </dgm:prSet>
      <dgm:spPr/>
    </dgm:pt>
    <dgm:pt modelId="{3F590EC5-EBFD-4196-91F6-FA759D53B136}" type="pres">
      <dgm:prSet presAssocID="{2F734953-45A2-4326-ACC6-8A27EFADABCA}" presName="parentText" presStyleLbl="node1" presStyleIdx="0" presStyleCnt="1" custLinFactNeighborX="1942" custLinFactNeighborY="-9144">
        <dgm:presLayoutVars>
          <dgm:chMax val="0"/>
          <dgm:bulletEnabled val="1"/>
        </dgm:presLayoutVars>
      </dgm:prSet>
      <dgm:spPr/>
    </dgm:pt>
  </dgm:ptLst>
  <dgm:cxnLst>
    <dgm:cxn modelId="{FD6D964E-CD1A-4A9D-BD2F-FBEC64C87581}" type="presOf" srcId="{D87F3FC9-93C8-4823-842D-2824037CDFE0}" destId="{502DA5EB-29F7-4597-A5DE-E2C39DE0904F}" srcOrd="0" destOrd="0" presId="urn:microsoft.com/office/officeart/2005/8/layout/vList2"/>
    <dgm:cxn modelId="{9E79468E-DD0C-4256-A0FA-5A1F71DCF264}" type="presOf" srcId="{2F734953-45A2-4326-ACC6-8A27EFADABCA}" destId="{3F590EC5-EBFD-4196-91F6-FA759D53B136}" srcOrd="0" destOrd="0" presId="urn:microsoft.com/office/officeart/2005/8/layout/vList2"/>
    <dgm:cxn modelId="{151E28AA-98FD-4D4D-A816-465B5542BA38}" srcId="{D87F3FC9-93C8-4823-842D-2824037CDFE0}" destId="{2F734953-45A2-4326-ACC6-8A27EFADABCA}" srcOrd="0" destOrd="0" parTransId="{847AEC61-83F2-4F2E-9250-2256A134CFA5}" sibTransId="{30631360-D897-4000-82E5-289DC6236897}"/>
    <dgm:cxn modelId="{2E612FBB-C09E-4B87-80A5-CA7D835FACB8}" type="presParOf" srcId="{502DA5EB-29F7-4597-A5DE-E2C39DE0904F}" destId="{3F590EC5-EBFD-4196-91F6-FA759D53B13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4EE5CD8-078F-4590-BF9C-A341A294A016}">
      <dgm:prSet phldrT="[Text]" custT="1"/>
      <dgm:spPr>
        <a:xfrm>
          <a:off x="7814016" y="0"/>
          <a:ext cx="1147164" cy="657001"/>
        </a:xfrm>
        <a:prstGeom prst="roundRect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pPr algn="ctr" rtl="1">
            <a:buNone/>
          </a:pPr>
          <a:r>
            <a:rPr lang="fa-IR" sz="2000" b="1" dirty="0">
              <a:solidFill>
                <a:sysClr val="windowText" lastClr="000000"/>
              </a:solidFill>
              <a:latin typeface="Calibri"/>
              <a:ea typeface="+mn-ea"/>
              <a:cs typeface="B Nazanin" panose="00000400000000000000" pitchFamily="2" charset="-78"/>
            </a:rPr>
            <a:t>3</a:t>
          </a:r>
          <a:endParaRPr lang="en-US" sz="2000" b="1" dirty="0">
            <a:solidFill>
              <a:sysClr val="windowText" lastClr="000000"/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pPr algn="r" rtl="1"/>
          <a:endParaRPr lang="en-US" sz="2000" b="1">
            <a:solidFill>
              <a:schemeClr val="tx1"/>
            </a:solidFill>
            <a:cs typeface="B Nazanin" pitchFamily="2" charset="-78"/>
          </a:endParaRPr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pPr algn="r" rtl="1"/>
          <a:endParaRPr lang="en-US" sz="2000" b="1">
            <a:solidFill>
              <a:schemeClr val="tx1"/>
            </a:solidFill>
            <a:cs typeface="B Nazanin" pitchFamily="2" charset="-78"/>
          </a:endParaRPr>
        </a:p>
      </dgm:t>
    </dgm:pt>
    <dgm:pt modelId="{1E4D3931-0DBD-4211-A24A-6AF364284B1E}">
      <dgm:prSet phldrT="[Text]" custT="1"/>
      <dgm:spPr>
        <a:xfrm rot="16200000">
          <a:off x="3646793" y="-3575703"/>
          <a:ext cx="525601" cy="7808843"/>
        </a:xfrm>
        <a:prstGeom prst="rect">
          <a:avLst/>
        </a:prstGeom>
        <a:solidFill>
          <a:srgbClr val="FFC000">
            <a:tint val="40000"/>
            <a:alpha val="9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FFC000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gm:spPr>
      <dgm:t>
        <a:bodyPr/>
        <a:lstStyle/>
        <a:p>
          <a:pPr marL="171450" lvl="1" indent="-17145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a-IR" sz="2400" b="1" u="sng" kern="1200" dirty="0">
              <a:solidFill>
                <a:srgbClr val="0000FF"/>
              </a:solidFill>
              <a:latin typeface="Calibri"/>
              <a:ea typeface="+mn-ea"/>
              <a:cs typeface="B Nazanin" panose="00000400000000000000" pitchFamily="2" charset="-78"/>
            </a:rPr>
            <a:t>درآمد حقوق:</a:t>
          </a:r>
          <a:endParaRPr lang="en-US" sz="2400" b="1" u="sng" kern="1200" dirty="0">
            <a:solidFill>
              <a:srgbClr val="0000FF"/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pPr algn="r" rtl="1"/>
          <a:endParaRPr lang="en-US" sz="2000" b="1">
            <a:solidFill>
              <a:schemeClr val="tx1"/>
            </a:solidFill>
            <a:cs typeface="B Nazanin" pitchFamily="2" charset="-78"/>
          </a:endParaRPr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pPr algn="r" rtl="1"/>
          <a:endParaRPr lang="en-US" sz="2000" b="1">
            <a:solidFill>
              <a:schemeClr val="tx1"/>
            </a:solidFill>
            <a:cs typeface="B Nazanin" pitchFamily="2" charset="-78"/>
          </a:endParaRPr>
        </a:p>
      </dgm:t>
    </dgm:pt>
    <dgm:pt modelId="{6995621E-8140-49BB-80C1-5C901EBCEC9D}">
      <dgm:prSet phldrT="[Text]" custT="1"/>
      <dgm:spPr>
        <a:xfrm rot="16200000">
          <a:off x="3646793" y="-3575703"/>
          <a:ext cx="525601" cy="7808843"/>
        </a:xfrm>
        <a:solidFill>
          <a:srgbClr val="FFC000">
            <a:tint val="40000"/>
            <a:alpha val="9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FFC000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gm:spPr>
      <dgm:t>
        <a:bodyPr/>
        <a:lstStyle/>
        <a:p>
          <a:pPr marL="171450" lvl="1" indent="-17145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600" b="1" kern="1200" dirty="0">
            <a:solidFill>
              <a:sysClr val="windowText" lastClr="000000"/>
            </a:solidFill>
            <a:latin typeface="Georgia"/>
            <a:ea typeface="+mn-ea"/>
            <a:cs typeface="B Nazanin" pitchFamily="2" charset="-78"/>
          </a:endParaRPr>
        </a:p>
      </dgm:t>
    </dgm:pt>
    <dgm:pt modelId="{183A5D0D-EE52-4B62-B7F3-653AF09EC9B1}" type="parTrans" cxnId="{9701D28E-3286-46EB-8372-A7FDABFF09AD}">
      <dgm:prSet/>
      <dgm:spPr/>
      <dgm:t>
        <a:bodyPr/>
        <a:lstStyle/>
        <a:p>
          <a:pPr rtl="1"/>
          <a:endParaRPr lang="fa-IR" sz="2000"/>
        </a:p>
      </dgm:t>
    </dgm:pt>
    <dgm:pt modelId="{21E93D28-9D30-4558-9DDE-F2A27A8073DC}" type="sibTrans" cxnId="{9701D28E-3286-46EB-8372-A7FDABFF09AD}">
      <dgm:prSet/>
      <dgm:spPr/>
      <dgm:t>
        <a:bodyPr/>
        <a:lstStyle/>
        <a:p>
          <a:pPr rtl="1"/>
          <a:endParaRPr lang="fa-IR" sz="2000"/>
        </a:p>
      </dgm:t>
    </dgm:pt>
    <dgm:pt modelId="{5409359A-CA85-4EAF-9FBB-BB997CAD8981}">
      <dgm:prSet custT="1"/>
      <dgm:spPr/>
      <dgm:t>
        <a:bodyPr/>
        <a:lstStyle/>
        <a:p>
          <a:pPr marL="171450" lvl="1" indent="-17145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fa-IR" sz="2400" kern="1200" dirty="0">
              <a:cs typeface="B Nazanin" pitchFamily="2" charset="-78"/>
            </a:rPr>
            <a:t>درآمد حقوق در مجموع درآمد شخص محاسبه و مشمول مالیات است</a:t>
          </a:r>
          <a:r>
            <a:rPr lang="fa-IR" sz="1600" kern="1200" dirty="0">
              <a:cs typeface="B Nazanin" pitchFamily="2" charset="-78"/>
            </a:rPr>
            <a:t>.</a:t>
          </a:r>
        </a:p>
      </dgm:t>
    </dgm:pt>
    <dgm:pt modelId="{C8F95FA0-9919-4EC7-9DDB-47A86FEA0AA2}" type="parTrans" cxnId="{6E8817B4-AC8A-4BE1-AECA-A4574E3D922E}">
      <dgm:prSet/>
      <dgm:spPr/>
      <dgm:t>
        <a:bodyPr/>
        <a:lstStyle/>
        <a:p>
          <a:pPr rtl="1"/>
          <a:endParaRPr lang="fa-IR"/>
        </a:p>
      </dgm:t>
    </dgm:pt>
    <dgm:pt modelId="{2B89499D-0982-445B-8C79-59FA89D64D39}" type="sibTrans" cxnId="{6E8817B4-AC8A-4BE1-AECA-A4574E3D922E}">
      <dgm:prSet/>
      <dgm:spPr/>
      <dgm:t>
        <a:bodyPr/>
        <a:lstStyle/>
        <a:p>
          <a:pPr rtl="1"/>
          <a:endParaRPr lang="fa-IR"/>
        </a:p>
      </dgm:t>
    </dgm:pt>
    <dgm:pt modelId="{9CCCF451-F5D8-42C7-ACCA-C0DB46C6BBAB}">
      <dgm:prSet custT="1"/>
      <dgm:spPr/>
      <dgm:t>
        <a:bodyPr/>
        <a:lstStyle/>
        <a:p>
          <a:pPr marL="171450" lvl="1" indent="-17145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fa-IR" sz="2400" kern="1200" dirty="0">
              <a:solidFill>
                <a:srgbClr val="FF0000"/>
              </a:solidFill>
              <a:cs typeface="B Nazanin" pitchFamily="2" charset="-78"/>
            </a:rPr>
            <a:t>مالیات تکلیفی درآمد حقوق: </a:t>
          </a:r>
          <a:r>
            <a:rPr lang="fa-IR" sz="2400" kern="1200" dirty="0">
              <a:cs typeface="B Nazanin" pitchFamily="2" charset="-78"/>
            </a:rPr>
            <a:t>کسر و </a:t>
          </a:r>
          <a:r>
            <a:rPr lang="fa-IR" sz="2400" kern="1200" dirty="0" err="1">
              <a:cs typeface="B Nazanin" pitchFamily="2" charset="-78"/>
            </a:rPr>
            <a:t>ایصال</a:t>
          </a:r>
          <a:r>
            <a:rPr lang="fa-IR" sz="2400" kern="1200" dirty="0">
              <a:cs typeface="B Nazanin" pitchFamily="2" charset="-78"/>
            </a:rPr>
            <a:t> مالیات علی </a:t>
          </a:r>
          <a:r>
            <a:rPr lang="fa-IR" sz="2400" kern="1200" dirty="0" err="1">
              <a:cs typeface="B Nazanin" pitchFamily="2" charset="-78"/>
            </a:rPr>
            <a:t>الحساب</a:t>
          </a:r>
          <a:r>
            <a:rPr lang="fa-IR" sz="2400" kern="1200" dirty="0">
              <a:cs typeface="B Nazanin" pitchFamily="2" charset="-78"/>
            </a:rPr>
            <a:t> با احتساب 2 معافیت پایه به نرخ ماده 131(در خصوص غیر از پرداخت کننده های اصلی حقوق بدون احتساب معافیت پایه محاسبه می شود).</a:t>
          </a:r>
        </a:p>
      </dgm:t>
    </dgm:pt>
    <dgm:pt modelId="{1A2F4A76-2718-401F-BC7E-5C37A7ADB2FF}" type="parTrans" cxnId="{46A35962-D797-4770-AA50-E7FB1CBE6460}">
      <dgm:prSet/>
      <dgm:spPr/>
      <dgm:t>
        <a:bodyPr/>
        <a:lstStyle/>
        <a:p>
          <a:pPr rtl="1"/>
          <a:endParaRPr lang="fa-IR"/>
        </a:p>
      </dgm:t>
    </dgm:pt>
    <dgm:pt modelId="{A3732D72-3224-4B8A-B0CB-BACB65E0ED13}" type="sibTrans" cxnId="{46A35962-D797-4770-AA50-E7FB1CBE6460}">
      <dgm:prSet/>
      <dgm:spPr/>
      <dgm:t>
        <a:bodyPr/>
        <a:lstStyle/>
        <a:p>
          <a:pPr rtl="1"/>
          <a:endParaRPr lang="fa-IR"/>
        </a:p>
      </dgm:t>
    </dgm:pt>
    <dgm:pt modelId="{13D1D56F-FCAB-4B4F-865B-0537CA59CEB1}">
      <dgm:prSet custT="1"/>
      <dgm:spPr/>
      <dgm:t>
        <a:bodyPr/>
        <a:lstStyle/>
        <a:p>
          <a:pPr marL="171450" lvl="1" indent="-17145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fa-IR" sz="2400" kern="1200" dirty="0">
              <a:solidFill>
                <a:srgbClr val="00B050"/>
              </a:solidFill>
              <a:cs typeface="B Nazanin" pitchFamily="2" charset="-78"/>
            </a:rPr>
            <a:t>معافیت‎ها: </a:t>
          </a:r>
          <a:r>
            <a:rPr lang="fa-IR" sz="2400" kern="1200" dirty="0">
              <a:solidFill>
                <a:schemeClr val="tx1"/>
              </a:solidFill>
              <a:cs typeface="B Nazanin" pitchFamily="2" charset="-78"/>
            </a:rPr>
            <a:t>محدود شدن معافیت حقوق بازنشستگی حداکثر تا 4 برابر معافیت پایه (بند 5 ماده 91)، حذف معافیت هزینه سفر (بند 6 ماده 91)، حذف معافیت حقوق نیروهای مسلح (بند 14 ماده 91)، حذف بخشودگی50 درصدی مالیات حقوق کارکنان شاغل در مناطق کمتر توسعه یافته (ماده 92)</a:t>
          </a:r>
          <a:endParaRPr lang="fa-IR" sz="2400" kern="1200" dirty="0">
            <a:cs typeface="B Nazanin" pitchFamily="2" charset="-78"/>
          </a:endParaRPr>
        </a:p>
      </dgm:t>
    </dgm:pt>
    <dgm:pt modelId="{CDDBD443-9C2D-48A3-AD4B-4BD0FAD7224B}" type="parTrans" cxnId="{A644F0AD-53AB-4173-AD60-FC9D7879D1E3}">
      <dgm:prSet/>
      <dgm:spPr/>
      <dgm:t>
        <a:bodyPr/>
        <a:lstStyle/>
        <a:p>
          <a:pPr rtl="1"/>
          <a:endParaRPr lang="fa-IR"/>
        </a:p>
      </dgm:t>
    </dgm:pt>
    <dgm:pt modelId="{581A04BD-5EE6-423C-9583-A0AC9306630F}" type="sibTrans" cxnId="{A644F0AD-53AB-4173-AD60-FC9D7879D1E3}">
      <dgm:prSet/>
      <dgm:spPr/>
      <dgm:t>
        <a:bodyPr/>
        <a:lstStyle/>
        <a:p>
          <a:pPr rtl="1"/>
          <a:endParaRPr lang="fa-IR"/>
        </a:p>
      </dgm:t>
    </dgm:pt>
    <dgm:pt modelId="{AAE7A1E6-6847-453D-B55B-8A82BF138C1D}" type="pres">
      <dgm:prSet presAssocID="{F6FEADD9-F67D-41F5-BA4C-3C84956E7F46}" presName="Name0" presStyleCnt="0">
        <dgm:presLayoutVars>
          <dgm:dir val="rev"/>
          <dgm:animLvl val="lvl"/>
          <dgm:resizeHandles val="exact"/>
        </dgm:presLayoutVars>
      </dgm:prSet>
      <dgm:spPr/>
    </dgm:pt>
    <dgm:pt modelId="{C4407577-18A2-46E0-8805-2838042EB67A}" type="pres">
      <dgm:prSet presAssocID="{74EE5CD8-078F-4590-BF9C-A341A294A016}" presName="linNode" presStyleCnt="0"/>
      <dgm:spPr/>
    </dgm:pt>
    <dgm:pt modelId="{7E429971-BC57-430F-BB25-C0574E5E39E3}" type="pres">
      <dgm:prSet presAssocID="{74EE5CD8-078F-4590-BF9C-A341A294A016}" presName="parentText" presStyleLbl="node1" presStyleIdx="0" presStyleCnt="1" custScaleX="67807" custLinFactNeighborX="534" custLinFactNeighborY="-1834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D54B1729-BC98-42C1-9C6C-D65DCBA4358F}" type="pres">
      <dgm:prSet presAssocID="{74EE5CD8-078F-4590-BF9C-A341A294A016}" presName="descendantText" presStyleLbl="alignAccFollowNode1" presStyleIdx="0" presStyleCnt="1" custScaleX="259632" custScaleY="368502" custLinFactNeighborX="3956" custLinFactNeighborY="-187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8BBE0A09-89E1-489F-BA22-83DA27278208}" type="presOf" srcId="{74EE5CD8-078F-4590-BF9C-A341A294A016}" destId="{7E429971-BC57-430F-BB25-C0574E5E39E3}" srcOrd="0" destOrd="0" presId="urn:microsoft.com/office/officeart/2005/8/layout/vList5"/>
    <dgm:cxn modelId="{8C33070F-37ED-434D-820C-2A6089E7F600}" type="presOf" srcId="{6995621E-8140-49BB-80C1-5C901EBCEC9D}" destId="{D54B1729-BC98-42C1-9C6C-D65DCBA4358F}" srcOrd="0" destOrd="4" presId="urn:microsoft.com/office/officeart/2005/8/layout/vList5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46A35962-D797-4770-AA50-E7FB1CBE6460}" srcId="{74EE5CD8-078F-4590-BF9C-A341A294A016}" destId="{9CCCF451-F5D8-42C7-ACCA-C0DB46C6BBAB}" srcOrd="2" destOrd="0" parTransId="{1A2F4A76-2718-401F-BC7E-5C37A7ADB2FF}" sibTransId="{A3732D72-3224-4B8A-B0CB-BACB65E0ED13}"/>
    <dgm:cxn modelId="{50D1457D-A0B0-4A54-B7D8-3570980FFF2E}" type="presOf" srcId="{5409359A-CA85-4EAF-9FBB-BB997CAD8981}" destId="{D54B1729-BC98-42C1-9C6C-D65DCBA4358F}" srcOrd="0" destOrd="1" presId="urn:microsoft.com/office/officeart/2005/8/layout/vList5"/>
    <dgm:cxn modelId="{9701D28E-3286-46EB-8372-A7FDABFF09AD}" srcId="{74EE5CD8-078F-4590-BF9C-A341A294A016}" destId="{6995621E-8140-49BB-80C1-5C901EBCEC9D}" srcOrd="4" destOrd="0" parTransId="{183A5D0D-EE52-4B62-B7F3-653AF09EC9B1}" sibTransId="{21E93D28-9D30-4558-9DDE-F2A27A8073DC}"/>
    <dgm:cxn modelId="{FC48F892-0711-44FD-9E2C-4CA46308B080}" type="presOf" srcId="{1E4D3931-0DBD-4211-A24A-6AF364284B1E}" destId="{D54B1729-BC98-42C1-9C6C-D65DCBA4358F}" srcOrd="0" destOrd="0" presId="urn:microsoft.com/office/officeart/2005/8/layout/vList5"/>
    <dgm:cxn modelId="{74719B96-7BAB-49E6-825B-CA04317C3D36}" type="presOf" srcId="{13D1D56F-FCAB-4B4F-865B-0537CA59CEB1}" destId="{D54B1729-BC98-42C1-9C6C-D65DCBA4358F}" srcOrd="0" destOrd="3" presId="urn:microsoft.com/office/officeart/2005/8/layout/vList5"/>
    <dgm:cxn modelId="{A644F0AD-53AB-4173-AD60-FC9D7879D1E3}" srcId="{74EE5CD8-078F-4590-BF9C-A341A294A016}" destId="{13D1D56F-FCAB-4B4F-865B-0537CA59CEB1}" srcOrd="3" destOrd="0" parTransId="{CDDBD443-9C2D-48A3-AD4B-4BD0FAD7224B}" sibTransId="{581A04BD-5EE6-423C-9583-A0AC9306630F}"/>
    <dgm:cxn modelId="{6E8817B4-AC8A-4BE1-AECA-A4574E3D922E}" srcId="{74EE5CD8-078F-4590-BF9C-A341A294A016}" destId="{5409359A-CA85-4EAF-9FBB-BB997CAD8981}" srcOrd="1" destOrd="0" parTransId="{C8F95FA0-9919-4EC7-9DDB-47A86FEA0AA2}" sibTransId="{2B89499D-0982-445B-8C79-59FA89D64D39}"/>
    <dgm:cxn modelId="{93CCC1C3-A4A6-409D-9996-5DAB36F1B455}" type="presOf" srcId="{F6FEADD9-F67D-41F5-BA4C-3C84956E7F46}" destId="{AAE7A1E6-6847-453D-B55B-8A82BF138C1D}" srcOrd="0" destOrd="0" presId="urn:microsoft.com/office/officeart/2005/8/layout/vList5"/>
    <dgm:cxn modelId="{42BA25E7-7D40-4581-87A0-5058F9DE3D75}" type="presOf" srcId="{9CCCF451-F5D8-42C7-ACCA-C0DB46C6BBAB}" destId="{D54B1729-BC98-42C1-9C6C-D65DCBA4358F}" srcOrd="0" destOrd="2" presId="urn:microsoft.com/office/officeart/2005/8/layout/vList5"/>
    <dgm:cxn modelId="{786574C3-9FFE-428D-B47F-D1DCA4FD1F23}" type="presParOf" srcId="{AAE7A1E6-6847-453D-B55B-8A82BF138C1D}" destId="{C4407577-18A2-46E0-8805-2838042EB67A}" srcOrd="0" destOrd="0" presId="urn:microsoft.com/office/officeart/2005/8/layout/vList5"/>
    <dgm:cxn modelId="{17CEB5EA-A791-4440-A7DE-1D7676FE94EE}" type="presParOf" srcId="{C4407577-18A2-46E0-8805-2838042EB67A}" destId="{7E429971-BC57-430F-BB25-C0574E5E39E3}" srcOrd="0" destOrd="0" presId="urn:microsoft.com/office/officeart/2005/8/layout/vList5"/>
    <dgm:cxn modelId="{02CE7F28-5165-4108-A6A3-A249A76854C1}" type="presParOf" srcId="{C4407577-18A2-46E0-8805-2838042EB67A}" destId="{D54B1729-BC98-42C1-9C6C-D65DCBA4358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4EE5CD8-078F-4590-BF9C-A341A294A016}">
      <dgm:prSet phldrT="[Text]" custT="1"/>
      <dgm:spPr>
        <a:xfrm>
          <a:off x="7814016" y="0"/>
          <a:ext cx="1147164" cy="657001"/>
        </a:xfrm>
        <a:prstGeom prst="roundRect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pPr algn="ctr" rtl="1">
            <a:buNone/>
          </a:pPr>
          <a:r>
            <a:rPr lang="fa-IR" sz="2000" b="1" dirty="0">
              <a:solidFill>
                <a:sysClr val="windowText" lastClr="000000"/>
              </a:solidFill>
              <a:latin typeface="Calibri"/>
              <a:ea typeface="+mn-ea"/>
              <a:cs typeface="B Nazanin" panose="00000400000000000000" pitchFamily="2" charset="-78"/>
            </a:rPr>
            <a:t>4</a:t>
          </a:r>
          <a:endParaRPr lang="en-US" sz="2000" b="1" dirty="0">
            <a:solidFill>
              <a:sysClr val="windowText" lastClr="000000"/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pPr algn="r" rtl="1"/>
          <a:endParaRPr lang="en-US" sz="2000" b="1">
            <a:solidFill>
              <a:schemeClr val="tx1"/>
            </a:solidFill>
            <a:cs typeface="B Nazanin" pitchFamily="2" charset="-78"/>
          </a:endParaRPr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pPr algn="r" rtl="1"/>
          <a:endParaRPr lang="en-US" sz="2000" b="1">
            <a:solidFill>
              <a:schemeClr val="tx1"/>
            </a:solidFill>
            <a:cs typeface="B Nazanin" pitchFamily="2" charset="-78"/>
          </a:endParaRPr>
        </a:p>
      </dgm:t>
    </dgm:pt>
    <dgm:pt modelId="{1E4D3931-0DBD-4211-A24A-6AF364284B1E}">
      <dgm:prSet phldrT="[Text]" custT="1"/>
      <dgm:spPr>
        <a:xfrm rot="16200000">
          <a:off x="3646793" y="-3575703"/>
          <a:ext cx="525601" cy="7808843"/>
        </a:xfrm>
        <a:prstGeom prst="rect">
          <a:avLst/>
        </a:prstGeom>
        <a:solidFill>
          <a:srgbClr val="FFC000">
            <a:tint val="40000"/>
            <a:alpha val="9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FFC000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gm:spPr>
      <dgm:t>
        <a:bodyPr/>
        <a:lstStyle/>
        <a:p>
          <a:pPr marL="171450" lvl="1" indent="-17145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a-IR" sz="2400" b="1" u="sng" kern="1200" dirty="0">
              <a:solidFill>
                <a:srgbClr val="0000FF"/>
              </a:solidFill>
              <a:latin typeface="Calibri"/>
              <a:ea typeface="+mn-ea"/>
              <a:cs typeface="B Nazanin" panose="00000400000000000000" pitchFamily="2" charset="-78"/>
            </a:rPr>
            <a:t>درآمد مشاغل:</a:t>
          </a:r>
          <a:endParaRPr lang="en-US" sz="2400" b="1" u="sng" kern="1200" dirty="0">
            <a:solidFill>
              <a:srgbClr val="0000FF"/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pPr algn="r" rtl="1"/>
          <a:endParaRPr lang="en-US" sz="2000" b="1">
            <a:solidFill>
              <a:schemeClr val="tx1"/>
            </a:solidFill>
            <a:cs typeface="B Nazanin" pitchFamily="2" charset="-78"/>
          </a:endParaRPr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pPr algn="r" rtl="1"/>
          <a:endParaRPr lang="en-US" sz="2000" b="1">
            <a:solidFill>
              <a:schemeClr val="tx1"/>
            </a:solidFill>
            <a:cs typeface="B Nazanin" pitchFamily="2" charset="-78"/>
          </a:endParaRPr>
        </a:p>
      </dgm:t>
    </dgm:pt>
    <dgm:pt modelId="{4F8DD6A4-3F40-495D-AC6E-F0658959C607}">
      <dgm:prSet custT="1"/>
      <dgm:spPr/>
      <dgm:t>
        <a:bodyPr/>
        <a:lstStyle/>
        <a:p>
          <a:pPr marL="171450" lvl="1" indent="-17145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a-IR" sz="2400" kern="1200" dirty="0">
              <a:cs typeface="B Nazanin" pitchFamily="2" charset="-78"/>
            </a:rPr>
            <a:t>درآمد اشخاص حقیقی حاصل از کسب و کار در مجموع درآمد شخص محاسبه و مشمول مالیات است.</a:t>
          </a:r>
        </a:p>
      </dgm:t>
    </dgm:pt>
    <dgm:pt modelId="{5EDAB35B-ADE8-4701-8B35-C36F119D0288}" type="parTrans" cxnId="{7F211558-2F4A-4A81-9A87-331F8C145FFC}">
      <dgm:prSet/>
      <dgm:spPr/>
      <dgm:t>
        <a:bodyPr/>
        <a:lstStyle/>
        <a:p>
          <a:pPr rtl="1"/>
          <a:endParaRPr lang="fa-IR"/>
        </a:p>
      </dgm:t>
    </dgm:pt>
    <dgm:pt modelId="{3263FEC3-00BA-4A60-BC35-8EE36950FCEB}" type="sibTrans" cxnId="{7F211558-2F4A-4A81-9A87-331F8C145FFC}">
      <dgm:prSet/>
      <dgm:spPr/>
      <dgm:t>
        <a:bodyPr/>
        <a:lstStyle/>
        <a:p>
          <a:pPr rtl="1"/>
          <a:endParaRPr lang="fa-IR"/>
        </a:p>
      </dgm:t>
    </dgm:pt>
    <dgm:pt modelId="{0AB01657-60D1-4001-826B-EEBF32D157DD}">
      <dgm:prSet custT="1"/>
      <dgm:spPr/>
      <dgm:t>
        <a:bodyPr/>
        <a:lstStyle/>
        <a:p>
          <a:pPr marL="171450" lvl="1" indent="-17145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a-IR" sz="2400" b="1" kern="1200" dirty="0">
              <a:solidFill>
                <a:srgbClr val="FF0000"/>
              </a:solidFill>
              <a:cs typeface="B Nazanin" pitchFamily="2" charset="-78"/>
            </a:rPr>
            <a:t>مشارکت‎های مدنی</a:t>
          </a:r>
          <a:r>
            <a:rPr lang="fa-IR" sz="2400" kern="1200" dirty="0">
              <a:solidFill>
                <a:srgbClr val="FF0000"/>
              </a:solidFill>
              <a:cs typeface="B Nazanin" pitchFamily="2" charset="-78"/>
            </a:rPr>
            <a:t>: </a:t>
          </a:r>
          <a:r>
            <a:rPr lang="fa-IR" sz="2400" kern="1200" dirty="0">
              <a:cs typeface="B Nazanin" pitchFamily="2" charset="-78"/>
            </a:rPr>
            <a:t>احتساب به عنوان یک مودی و تعیین درآمد مشمول مالیات، پرداخت مالیات علی الحساب به نسبت شرکاء به نرخ ماده 131، تعیین مالیات نهایی در مالیات بر جمع درآمد شرکاء</a:t>
          </a:r>
        </a:p>
      </dgm:t>
    </dgm:pt>
    <dgm:pt modelId="{22C5D8BD-EEA0-490B-9581-B95C17D18266}" type="parTrans" cxnId="{C76E0691-EB72-4ABD-90ED-C3E1309F827F}">
      <dgm:prSet/>
      <dgm:spPr/>
      <dgm:t>
        <a:bodyPr/>
        <a:lstStyle/>
        <a:p>
          <a:pPr rtl="1"/>
          <a:endParaRPr lang="fa-IR"/>
        </a:p>
      </dgm:t>
    </dgm:pt>
    <dgm:pt modelId="{F365796B-D0D4-4BBD-8FA8-94017E1BA567}" type="sibTrans" cxnId="{C76E0691-EB72-4ABD-90ED-C3E1309F827F}">
      <dgm:prSet/>
      <dgm:spPr/>
      <dgm:t>
        <a:bodyPr/>
        <a:lstStyle/>
        <a:p>
          <a:pPr rtl="1"/>
          <a:endParaRPr lang="fa-IR"/>
        </a:p>
      </dgm:t>
    </dgm:pt>
    <dgm:pt modelId="{126F370F-9445-4956-9EF5-57712ADF9298}">
      <dgm:prSet phldrT="[Text]" custT="1"/>
      <dgm:spPr>
        <a:xfrm rot="16200000">
          <a:off x="3646793" y="-3575703"/>
          <a:ext cx="525601" cy="7808843"/>
        </a:xfrm>
        <a:solidFill>
          <a:srgbClr val="FFC000">
            <a:tint val="40000"/>
            <a:alpha val="9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FFC000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gm:spPr>
      <dgm:t>
        <a:bodyPr/>
        <a:lstStyle/>
        <a:p>
          <a:pPr marL="171450" lvl="1" indent="-17145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400" b="1" u="sng" kern="1200" dirty="0">
            <a:solidFill>
              <a:srgbClr val="0000FF"/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A15808AD-7143-4599-BEB4-9C03E1E80473}" type="parTrans" cxnId="{610DFCA3-BCC1-4760-B4E8-02E1DC541EB9}">
      <dgm:prSet/>
      <dgm:spPr/>
      <dgm:t>
        <a:bodyPr/>
        <a:lstStyle/>
        <a:p>
          <a:pPr rtl="1"/>
          <a:endParaRPr lang="fa-IR"/>
        </a:p>
      </dgm:t>
    </dgm:pt>
    <dgm:pt modelId="{CA43AC6D-20B6-48FA-BF43-77643EE9B84E}" type="sibTrans" cxnId="{610DFCA3-BCC1-4760-B4E8-02E1DC541EB9}">
      <dgm:prSet/>
      <dgm:spPr/>
      <dgm:t>
        <a:bodyPr/>
        <a:lstStyle/>
        <a:p>
          <a:pPr rtl="1"/>
          <a:endParaRPr lang="fa-IR"/>
        </a:p>
      </dgm:t>
    </dgm:pt>
    <dgm:pt modelId="{AAE7A1E6-6847-453D-B55B-8A82BF138C1D}" type="pres">
      <dgm:prSet presAssocID="{F6FEADD9-F67D-41F5-BA4C-3C84956E7F46}" presName="Name0" presStyleCnt="0">
        <dgm:presLayoutVars>
          <dgm:dir val="rev"/>
          <dgm:animLvl val="lvl"/>
          <dgm:resizeHandles val="exact"/>
        </dgm:presLayoutVars>
      </dgm:prSet>
      <dgm:spPr/>
    </dgm:pt>
    <dgm:pt modelId="{C4407577-18A2-46E0-8805-2838042EB67A}" type="pres">
      <dgm:prSet presAssocID="{74EE5CD8-078F-4590-BF9C-A341A294A016}" presName="linNode" presStyleCnt="0"/>
      <dgm:spPr/>
    </dgm:pt>
    <dgm:pt modelId="{7E429971-BC57-430F-BB25-C0574E5E39E3}" type="pres">
      <dgm:prSet presAssocID="{74EE5CD8-078F-4590-BF9C-A341A294A016}" presName="parentText" presStyleLbl="node1" presStyleIdx="0" presStyleCnt="1" custScaleX="67807" custLinFactNeighborX="534" custLinFactNeighborY="-1834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D54B1729-BC98-42C1-9C6C-D65DCBA4358F}" type="pres">
      <dgm:prSet presAssocID="{74EE5CD8-078F-4590-BF9C-A341A294A016}" presName="descendantText" presStyleLbl="alignAccFollowNode1" presStyleIdx="0" presStyleCnt="1" custScaleX="259632" custScaleY="368502" custLinFactNeighborX="253" custLinFactNeighborY="187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8BBE0A09-89E1-489F-BA22-83DA27278208}" type="presOf" srcId="{74EE5CD8-078F-4590-BF9C-A341A294A016}" destId="{7E429971-BC57-430F-BB25-C0574E5E39E3}" srcOrd="0" destOrd="0" presId="urn:microsoft.com/office/officeart/2005/8/layout/vList5"/>
    <dgm:cxn modelId="{40A93714-CEF8-46D2-B3B6-D03C9F38176D}" type="presOf" srcId="{126F370F-9445-4956-9EF5-57712ADF9298}" destId="{D54B1729-BC98-42C1-9C6C-D65DCBA4358F}" srcOrd="0" destOrd="1" presId="urn:microsoft.com/office/officeart/2005/8/layout/vList5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7F211558-2F4A-4A81-9A87-331F8C145FFC}" srcId="{74EE5CD8-078F-4590-BF9C-A341A294A016}" destId="{4F8DD6A4-3F40-495D-AC6E-F0658959C607}" srcOrd="2" destOrd="0" parTransId="{5EDAB35B-ADE8-4701-8B35-C36F119D0288}" sibTransId="{3263FEC3-00BA-4A60-BC35-8EE36950FCEB}"/>
    <dgm:cxn modelId="{C76E0691-EB72-4ABD-90ED-C3E1309F827F}" srcId="{74EE5CD8-078F-4590-BF9C-A341A294A016}" destId="{0AB01657-60D1-4001-826B-EEBF32D157DD}" srcOrd="3" destOrd="0" parTransId="{22C5D8BD-EEA0-490B-9581-B95C17D18266}" sibTransId="{F365796B-D0D4-4BBD-8FA8-94017E1BA567}"/>
    <dgm:cxn modelId="{FC48F892-0711-44FD-9E2C-4CA46308B080}" type="presOf" srcId="{1E4D3931-0DBD-4211-A24A-6AF364284B1E}" destId="{D54B1729-BC98-42C1-9C6C-D65DCBA4358F}" srcOrd="0" destOrd="0" presId="urn:microsoft.com/office/officeart/2005/8/layout/vList5"/>
    <dgm:cxn modelId="{DE08709A-A138-4FF5-BED4-3E688C86481A}" type="presOf" srcId="{4F8DD6A4-3F40-495D-AC6E-F0658959C607}" destId="{D54B1729-BC98-42C1-9C6C-D65DCBA4358F}" srcOrd="0" destOrd="2" presId="urn:microsoft.com/office/officeart/2005/8/layout/vList5"/>
    <dgm:cxn modelId="{610DFCA3-BCC1-4760-B4E8-02E1DC541EB9}" srcId="{74EE5CD8-078F-4590-BF9C-A341A294A016}" destId="{126F370F-9445-4956-9EF5-57712ADF9298}" srcOrd="1" destOrd="0" parTransId="{A15808AD-7143-4599-BEB4-9C03E1E80473}" sibTransId="{CA43AC6D-20B6-48FA-BF43-77643EE9B84E}"/>
    <dgm:cxn modelId="{93CCC1C3-A4A6-409D-9996-5DAB36F1B455}" type="presOf" srcId="{F6FEADD9-F67D-41F5-BA4C-3C84956E7F46}" destId="{AAE7A1E6-6847-453D-B55B-8A82BF138C1D}" srcOrd="0" destOrd="0" presId="urn:microsoft.com/office/officeart/2005/8/layout/vList5"/>
    <dgm:cxn modelId="{9BF2A6FD-D8F8-4661-BB15-FDCF1576C7A6}" type="presOf" srcId="{0AB01657-60D1-4001-826B-EEBF32D157DD}" destId="{D54B1729-BC98-42C1-9C6C-D65DCBA4358F}" srcOrd="0" destOrd="3" presId="urn:microsoft.com/office/officeart/2005/8/layout/vList5"/>
    <dgm:cxn modelId="{786574C3-9FFE-428D-B47F-D1DCA4FD1F23}" type="presParOf" srcId="{AAE7A1E6-6847-453D-B55B-8A82BF138C1D}" destId="{C4407577-18A2-46E0-8805-2838042EB67A}" srcOrd="0" destOrd="0" presId="urn:microsoft.com/office/officeart/2005/8/layout/vList5"/>
    <dgm:cxn modelId="{17CEB5EA-A791-4440-A7DE-1D7676FE94EE}" type="presParOf" srcId="{C4407577-18A2-46E0-8805-2838042EB67A}" destId="{7E429971-BC57-430F-BB25-C0574E5E39E3}" srcOrd="0" destOrd="0" presId="urn:microsoft.com/office/officeart/2005/8/layout/vList5"/>
    <dgm:cxn modelId="{02CE7F28-5165-4108-A6A3-A249A76854C1}" type="presParOf" srcId="{C4407577-18A2-46E0-8805-2838042EB67A}" destId="{D54B1729-BC98-42C1-9C6C-D65DCBA4358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4EE5CD8-078F-4590-BF9C-A341A294A016}">
      <dgm:prSet phldrT="[Text]" custT="1"/>
      <dgm:spPr>
        <a:xfrm>
          <a:off x="7814016" y="0"/>
          <a:ext cx="1147164" cy="657001"/>
        </a:xfrm>
        <a:prstGeom prst="roundRect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pPr algn="ctr" rtl="1">
            <a:buNone/>
          </a:pPr>
          <a:r>
            <a:rPr lang="fa-IR" sz="2400" b="1" dirty="0">
              <a:solidFill>
                <a:sysClr val="windowText" lastClr="000000"/>
              </a:solidFill>
              <a:latin typeface="Calibri"/>
              <a:ea typeface="+mn-ea"/>
              <a:cs typeface="B Nazanin" panose="00000400000000000000" pitchFamily="2" charset="-78"/>
            </a:rPr>
            <a:t>5</a:t>
          </a:r>
          <a:endParaRPr lang="en-US" sz="2400" b="1" dirty="0">
            <a:solidFill>
              <a:sysClr val="windowText" lastClr="000000"/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pPr algn="r" rtl="1"/>
          <a:endParaRPr lang="en-US" sz="2400" b="1">
            <a:solidFill>
              <a:schemeClr val="tx1"/>
            </a:solidFill>
            <a:cs typeface="B Nazanin" pitchFamily="2" charset="-78"/>
          </a:endParaRPr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pPr algn="r" rtl="1"/>
          <a:endParaRPr lang="en-US" sz="2400" b="1">
            <a:solidFill>
              <a:schemeClr val="tx1"/>
            </a:solidFill>
            <a:cs typeface="B Nazanin" pitchFamily="2" charset="-78"/>
          </a:endParaRPr>
        </a:p>
      </dgm:t>
    </dgm:pt>
    <dgm:pt modelId="{1E4D3931-0DBD-4211-A24A-6AF364284B1E}">
      <dgm:prSet phldrT="[Text]" custT="1"/>
      <dgm:spPr>
        <a:xfrm rot="16200000">
          <a:off x="3646793" y="-3575703"/>
          <a:ext cx="525601" cy="7808843"/>
        </a:xfrm>
        <a:prstGeom prst="rect">
          <a:avLst/>
        </a:prstGeom>
        <a:solidFill>
          <a:srgbClr val="FFC000">
            <a:tint val="40000"/>
            <a:alpha val="9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FFC000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gm:spPr>
      <dgm:t>
        <a:bodyPr/>
        <a:lstStyle/>
        <a:p>
          <a:pPr marL="171450" lvl="1" indent="-17145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a-IR" sz="2400" b="1" u="sng" kern="1200" dirty="0">
              <a:solidFill>
                <a:srgbClr val="0000FF"/>
              </a:solidFill>
              <a:latin typeface="Calibri"/>
              <a:ea typeface="+mn-ea"/>
              <a:cs typeface="B Nazanin" panose="00000400000000000000" pitchFamily="2" charset="-78"/>
            </a:rPr>
            <a:t>درآمد سود سپرده:</a:t>
          </a:r>
          <a:endParaRPr lang="en-US" sz="2400" b="1" u="sng" kern="1200" dirty="0">
            <a:solidFill>
              <a:srgbClr val="0000FF"/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pPr algn="r" rtl="1"/>
          <a:endParaRPr lang="en-US" sz="2400" b="1">
            <a:solidFill>
              <a:schemeClr val="tx1"/>
            </a:solidFill>
            <a:cs typeface="B Nazanin" pitchFamily="2" charset="-78"/>
          </a:endParaRPr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pPr algn="r" rtl="1"/>
          <a:endParaRPr lang="en-US" sz="2400" b="1">
            <a:solidFill>
              <a:schemeClr val="tx1"/>
            </a:solidFill>
            <a:cs typeface="B Nazanin" pitchFamily="2" charset="-78"/>
          </a:endParaRPr>
        </a:p>
      </dgm:t>
    </dgm:pt>
    <dgm:pt modelId="{126F370F-9445-4956-9EF5-57712ADF9298}">
      <dgm:prSet phldrT="[Text]" custT="1"/>
      <dgm:spPr>
        <a:xfrm rot="16200000">
          <a:off x="3646793" y="-3575703"/>
          <a:ext cx="525601" cy="7808843"/>
        </a:xfrm>
        <a:solidFill>
          <a:srgbClr val="FFC000">
            <a:tint val="40000"/>
            <a:alpha val="9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FFC000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gm:spPr>
      <dgm:t>
        <a:bodyPr/>
        <a:lstStyle/>
        <a:p>
          <a:pPr marL="171450" lvl="1" indent="-17145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400" b="1" u="sng" kern="1200" dirty="0">
            <a:solidFill>
              <a:srgbClr val="0000FF"/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A15808AD-7143-4599-BEB4-9C03E1E80473}" type="parTrans" cxnId="{610DFCA3-BCC1-4760-B4E8-02E1DC541EB9}">
      <dgm:prSet/>
      <dgm:spPr/>
      <dgm:t>
        <a:bodyPr/>
        <a:lstStyle/>
        <a:p>
          <a:pPr rtl="1"/>
          <a:endParaRPr lang="fa-IR" sz="2400"/>
        </a:p>
      </dgm:t>
    </dgm:pt>
    <dgm:pt modelId="{CA43AC6D-20B6-48FA-BF43-77643EE9B84E}" type="sibTrans" cxnId="{610DFCA3-BCC1-4760-B4E8-02E1DC541EB9}">
      <dgm:prSet/>
      <dgm:spPr/>
      <dgm:t>
        <a:bodyPr/>
        <a:lstStyle/>
        <a:p>
          <a:pPr rtl="1"/>
          <a:endParaRPr lang="fa-IR" sz="2400"/>
        </a:p>
      </dgm:t>
    </dgm:pt>
    <dgm:pt modelId="{045011D9-3D8E-44B6-9723-D83363599943}">
      <dgm:prSet custT="1"/>
      <dgm:spPr/>
      <dgm:t>
        <a:bodyPr/>
        <a:lstStyle/>
        <a:p>
          <a:pPr marL="171450" lvl="1" indent="-17145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a-IR" sz="2400" dirty="0">
              <a:cs typeface="B Nazanin" pitchFamily="2" charset="-78"/>
            </a:rPr>
            <a:t>معافیت </a:t>
          </a:r>
          <a:r>
            <a:rPr lang="ar-SA" sz="2400" dirty="0">
              <a:cs typeface="B Nazanin" pitchFamily="2" charset="-78"/>
            </a:rPr>
            <a:t>سود سپرده اشخاص حقیقی و سود حاصل از فروش یا ابطال واحدهای سرمایه</a:t>
          </a:r>
          <a:r>
            <a:rPr lang="fa-IR" sz="2400" dirty="0">
              <a:cs typeface="B Nazanin" pitchFamily="2" charset="-78"/>
            </a:rPr>
            <a:t>‌</a:t>
          </a:r>
          <a:r>
            <a:rPr lang="ar-SA" sz="2400" dirty="0">
              <a:cs typeface="B Nazanin" pitchFamily="2" charset="-78"/>
            </a:rPr>
            <a:t>گذاری صندوق­ها، هر یک تا سقف</a:t>
          </a:r>
          <a:r>
            <a:rPr lang="fa-IR" sz="2400" dirty="0">
              <a:cs typeface="B Nazanin" pitchFamily="2" charset="-78"/>
            </a:rPr>
            <a:t> </a:t>
          </a:r>
          <a:r>
            <a:rPr lang="ar-SA" sz="2400" dirty="0">
              <a:cs typeface="B Nazanin" pitchFamily="2" charset="-78"/>
            </a:rPr>
            <a:t>2 برابر معافیت پایه</a:t>
          </a:r>
          <a:endParaRPr lang="en-US" sz="2400" dirty="0">
            <a:cs typeface="B Nazanin" pitchFamily="2" charset="-78"/>
          </a:endParaRPr>
        </a:p>
      </dgm:t>
    </dgm:pt>
    <dgm:pt modelId="{AD99B86E-8510-4FB9-A0A9-BF5D20E989CC}" type="parTrans" cxnId="{24F3DFD8-5EFC-49D0-AE28-74B87ADBD418}">
      <dgm:prSet/>
      <dgm:spPr/>
      <dgm:t>
        <a:bodyPr/>
        <a:lstStyle/>
        <a:p>
          <a:pPr rtl="1"/>
          <a:endParaRPr lang="fa-IR" sz="2400"/>
        </a:p>
      </dgm:t>
    </dgm:pt>
    <dgm:pt modelId="{7E49034D-8DEA-4808-95E0-1040E91D1AD7}" type="sibTrans" cxnId="{24F3DFD8-5EFC-49D0-AE28-74B87ADBD418}">
      <dgm:prSet/>
      <dgm:spPr/>
      <dgm:t>
        <a:bodyPr/>
        <a:lstStyle/>
        <a:p>
          <a:pPr rtl="1"/>
          <a:endParaRPr lang="fa-IR" sz="2400"/>
        </a:p>
      </dgm:t>
    </dgm:pt>
    <dgm:pt modelId="{B79B1E2F-14F1-4FEA-B274-50B23198F91C}">
      <dgm:prSet custT="1"/>
      <dgm:spPr/>
      <dgm:t>
        <a:bodyPr/>
        <a:lstStyle/>
        <a:p>
          <a:pPr marL="171450" lvl="1" indent="-17145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a-IR" sz="2400" dirty="0">
              <a:cs typeface="B Nazanin" pitchFamily="2" charset="-78"/>
            </a:rPr>
            <a:t>درآمد </a:t>
          </a:r>
          <a:r>
            <a:rPr lang="ar-SA" sz="2400" dirty="0">
              <a:cs typeface="B Nazanin" pitchFamily="2" charset="-78"/>
            </a:rPr>
            <a:t>مازاد </a:t>
          </a:r>
          <a:r>
            <a:rPr lang="fa-IR" sz="2400" dirty="0">
              <a:cs typeface="B Nazanin" pitchFamily="2" charset="-78"/>
            </a:rPr>
            <a:t>بر </a:t>
          </a:r>
          <a:r>
            <a:rPr lang="ar-SA" sz="2400" dirty="0">
              <a:cs typeface="B Nazanin" pitchFamily="2" charset="-78"/>
            </a:rPr>
            <a:t>دو برابر معافیت</a:t>
          </a:r>
          <a:r>
            <a:rPr lang="fa-IR" sz="2400" dirty="0">
              <a:cs typeface="B Nazanin" pitchFamily="2" charset="-78"/>
            </a:rPr>
            <a:t> </a:t>
          </a:r>
          <a:r>
            <a:rPr lang="ar-SA" sz="2400" dirty="0">
              <a:cs typeface="B Nazanin" pitchFamily="2" charset="-78"/>
            </a:rPr>
            <a:t>پایه </a:t>
          </a:r>
          <a:r>
            <a:rPr lang="fa-IR" sz="2400" dirty="0">
              <a:cs typeface="B Nazanin" pitchFamily="2" charset="-78"/>
            </a:rPr>
            <a:t>به مجموع درآمد شخص اضافه شده و </a:t>
          </a:r>
          <a:r>
            <a:rPr lang="ar-SA" sz="2400" dirty="0">
              <a:cs typeface="B Nazanin" pitchFamily="2" charset="-78"/>
            </a:rPr>
            <a:t>مشمول مالیات</a:t>
          </a:r>
          <a:r>
            <a:rPr lang="fa-IR" sz="2400" dirty="0">
              <a:cs typeface="B Nazanin" pitchFamily="2" charset="-78"/>
            </a:rPr>
            <a:t> می‎باشد.</a:t>
          </a:r>
        </a:p>
      </dgm:t>
    </dgm:pt>
    <dgm:pt modelId="{5D059A6F-0239-4F9C-B377-5206F7D90D10}" type="parTrans" cxnId="{5DE7103D-CFB4-4C83-A213-D547182C12ED}">
      <dgm:prSet/>
      <dgm:spPr/>
      <dgm:t>
        <a:bodyPr/>
        <a:lstStyle/>
        <a:p>
          <a:pPr rtl="1"/>
          <a:endParaRPr lang="fa-IR" sz="2400"/>
        </a:p>
      </dgm:t>
    </dgm:pt>
    <dgm:pt modelId="{CC586B54-42DA-4C7B-9077-9400577ED120}" type="sibTrans" cxnId="{5DE7103D-CFB4-4C83-A213-D547182C12ED}">
      <dgm:prSet/>
      <dgm:spPr/>
      <dgm:t>
        <a:bodyPr/>
        <a:lstStyle/>
        <a:p>
          <a:pPr rtl="1"/>
          <a:endParaRPr lang="fa-IR" sz="2400"/>
        </a:p>
      </dgm:t>
    </dgm:pt>
    <dgm:pt modelId="{5131FCE9-C7BB-47BF-B0E3-56A76F9BD353}">
      <dgm:prSet custT="1"/>
      <dgm:spPr/>
      <dgm:t>
        <a:bodyPr/>
        <a:lstStyle/>
        <a:p>
          <a:pPr marL="171450" lvl="1" indent="-17145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a-IR" sz="2400" dirty="0">
              <a:solidFill>
                <a:srgbClr val="FF0000"/>
              </a:solidFill>
              <a:cs typeface="B Nazanin" pitchFamily="2" charset="-78"/>
            </a:rPr>
            <a:t>مالیات تکلیفی درآمد سود سپرده: </a:t>
          </a:r>
          <a:r>
            <a:rPr lang="fa-IR" sz="2400" dirty="0">
              <a:cs typeface="B Nazanin" pitchFamily="2" charset="-78"/>
            </a:rPr>
            <a:t>کسر و پرداخت 10% از هر پرداخت یا تخصیص به عنوان مالیات علی </a:t>
          </a:r>
          <a:r>
            <a:rPr lang="fa-IR" sz="2400" dirty="0" err="1">
              <a:cs typeface="B Nazanin" pitchFamily="2" charset="-78"/>
            </a:rPr>
            <a:t>الحساب</a:t>
          </a:r>
          <a:endParaRPr lang="fa-IR" sz="2400" dirty="0">
            <a:cs typeface="B Nazanin" pitchFamily="2" charset="-78"/>
          </a:endParaRPr>
        </a:p>
      </dgm:t>
    </dgm:pt>
    <dgm:pt modelId="{2BAD6F06-3EA3-44CF-8A21-7618CF5D7D17}" type="parTrans" cxnId="{1D49C3B2-D8C5-4B46-81A4-300F1B84E257}">
      <dgm:prSet/>
      <dgm:spPr/>
      <dgm:t>
        <a:bodyPr/>
        <a:lstStyle/>
        <a:p>
          <a:pPr rtl="1"/>
          <a:endParaRPr lang="fa-IR" sz="2400"/>
        </a:p>
      </dgm:t>
    </dgm:pt>
    <dgm:pt modelId="{1A77937E-763C-41C8-A31D-4B2C2F82AD27}" type="sibTrans" cxnId="{1D49C3B2-D8C5-4B46-81A4-300F1B84E257}">
      <dgm:prSet/>
      <dgm:spPr/>
      <dgm:t>
        <a:bodyPr/>
        <a:lstStyle/>
        <a:p>
          <a:pPr rtl="1"/>
          <a:endParaRPr lang="fa-IR" sz="2400"/>
        </a:p>
      </dgm:t>
    </dgm:pt>
    <dgm:pt modelId="{AC8FBD1B-4631-4EA8-B4F9-3E8269D92092}">
      <dgm:prSet custT="1"/>
      <dgm:spPr/>
      <dgm:t>
        <a:bodyPr/>
        <a:lstStyle/>
        <a:p>
          <a:pPr marL="171450" lvl="1" indent="-17145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a-IR" sz="2400" dirty="0">
              <a:solidFill>
                <a:srgbClr val="0070C0"/>
              </a:solidFill>
              <a:cs typeface="B Nazanin" pitchFamily="2" charset="-78"/>
            </a:rPr>
            <a:t>درآمد اشخاص حقوقی بابت سود سپرده، مشمول مالیات بر درآمد طبق فصل مربوط می‎باشد.</a:t>
          </a:r>
          <a:endParaRPr lang="fa-IR" sz="2400" dirty="0">
            <a:cs typeface="B Nazanin" pitchFamily="2" charset="-78"/>
          </a:endParaRPr>
        </a:p>
      </dgm:t>
    </dgm:pt>
    <dgm:pt modelId="{2B7C18CA-BC04-4927-B651-A6DF821007E5}" type="parTrans" cxnId="{339FA655-D230-478F-B81F-582E08D439CF}">
      <dgm:prSet/>
      <dgm:spPr/>
      <dgm:t>
        <a:bodyPr/>
        <a:lstStyle/>
        <a:p>
          <a:pPr rtl="1"/>
          <a:endParaRPr lang="fa-IR" sz="2400"/>
        </a:p>
      </dgm:t>
    </dgm:pt>
    <dgm:pt modelId="{FC7D0EFC-C977-46B9-877A-66A343CC510F}" type="sibTrans" cxnId="{339FA655-D230-478F-B81F-582E08D439CF}">
      <dgm:prSet/>
      <dgm:spPr/>
      <dgm:t>
        <a:bodyPr/>
        <a:lstStyle/>
        <a:p>
          <a:pPr rtl="1"/>
          <a:endParaRPr lang="fa-IR" sz="2400"/>
        </a:p>
      </dgm:t>
    </dgm:pt>
    <dgm:pt modelId="{AAE7A1E6-6847-453D-B55B-8A82BF138C1D}" type="pres">
      <dgm:prSet presAssocID="{F6FEADD9-F67D-41F5-BA4C-3C84956E7F46}" presName="Name0" presStyleCnt="0">
        <dgm:presLayoutVars>
          <dgm:dir val="rev"/>
          <dgm:animLvl val="lvl"/>
          <dgm:resizeHandles val="exact"/>
        </dgm:presLayoutVars>
      </dgm:prSet>
      <dgm:spPr/>
    </dgm:pt>
    <dgm:pt modelId="{C4407577-18A2-46E0-8805-2838042EB67A}" type="pres">
      <dgm:prSet presAssocID="{74EE5CD8-078F-4590-BF9C-A341A294A016}" presName="linNode" presStyleCnt="0"/>
      <dgm:spPr/>
    </dgm:pt>
    <dgm:pt modelId="{7E429971-BC57-430F-BB25-C0574E5E39E3}" type="pres">
      <dgm:prSet presAssocID="{74EE5CD8-078F-4590-BF9C-A341A294A016}" presName="parentText" presStyleLbl="node1" presStyleIdx="0" presStyleCnt="1" custScaleX="67807" custLinFactNeighborX="534" custLinFactNeighborY="-1834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D54B1729-BC98-42C1-9C6C-D65DCBA4358F}" type="pres">
      <dgm:prSet presAssocID="{74EE5CD8-078F-4590-BF9C-A341A294A016}" presName="descendantText" presStyleLbl="alignAccFollowNode1" presStyleIdx="0" presStyleCnt="1" custScaleX="259632" custScaleY="368502" custLinFactNeighborX="253" custLinFactNeighborY="187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8BBE0A09-89E1-489F-BA22-83DA27278208}" type="presOf" srcId="{74EE5CD8-078F-4590-BF9C-A341A294A016}" destId="{7E429971-BC57-430F-BB25-C0574E5E39E3}" srcOrd="0" destOrd="0" presId="urn:microsoft.com/office/officeart/2005/8/layout/vList5"/>
    <dgm:cxn modelId="{AEFE2A0A-D045-4F50-998D-52EBECE611B7}" type="presOf" srcId="{B79B1E2F-14F1-4FEA-B274-50B23198F91C}" destId="{D54B1729-BC98-42C1-9C6C-D65DCBA4358F}" srcOrd="0" destOrd="2" presId="urn:microsoft.com/office/officeart/2005/8/layout/vList5"/>
    <dgm:cxn modelId="{40A93714-CEF8-46D2-B3B6-D03C9F38176D}" type="presOf" srcId="{126F370F-9445-4956-9EF5-57712ADF9298}" destId="{D54B1729-BC98-42C1-9C6C-D65DCBA4358F}" srcOrd="0" destOrd="5" presId="urn:microsoft.com/office/officeart/2005/8/layout/vList5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92F70434-FBDF-4CF7-B269-67214EE110D0}" type="presOf" srcId="{AC8FBD1B-4631-4EA8-B4F9-3E8269D92092}" destId="{D54B1729-BC98-42C1-9C6C-D65DCBA4358F}" srcOrd="0" destOrd="4" presId="urn:microsoft.com/office/officeart/2005/8/layout/vList5"/>
    <dgm:cxn modelId="{5DE7103D-CFB4-4C83-A213-D547182C12ED}" srcId="{74EE5CD8-078F-4590-BF9C-A341A294A016}" destId="{B79B1E2F-14F1-4FEA-B274-50B23198F91C}" srcOrd="2" destOrd="0" parTransId="{5D059A6F-0239-4F9C-B377-5206F7D90D10}" sibTransId="{CC586B54-42DA-4C7B-9077-9400577ED120}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339FA655-D230-478F-B81F-582E08D439CF}" srcId="{74EE5CD8-078F-4590-BF9C-A341A294A016}" destId="{AC8FBD1B-4631-4EA8-B4F9-3E8269D92092}" srcOrd="4" destOrd="0" parTransId="{2B7C18CA-BC04-4927-B651-A6DF821007E5}" sibTransId="{FC7D0EFC-C977-46B9-877A-66A343CC510F}"/>
    <dgm:cxn modelId="{80D93D7D-C48E-424E-BAFC-4B984838633B}" type="presOf" srcId="{5131FCE9-C7BB-47BF-B0E3-56A76F9BD353}" destId="{D54B1729-BC98-42C1-9C6C-D65DCBA4358F}" srcOrd="0" destOrd="3" presId="urn:microsoft.com/office/officeart/2005/8/layout/vList5"/>
    <dgm:cxn modelId="{FC48F892-0711-44FD-9E2C-4CA46308B080}" type="presOf" srcId="{1E4D3931-0DBD-4211-A24A-6AF364284B1E}" destId="{D54B1729-BC98-42C1-9C6C-D65DCBA4358F}" srcOrd="0" destOrd="0" presId="urn:microsoft.com/office/officeart/2005/8/layout/vList5"/>
    <dgm:cxn modelId="{767F4D9C-0115-4623-9B7C-5812A68FBAF9}" type="presOf" srcId="{045011D9-3D8E-44B6-9723-D83363599943}" destId="{D54B1729-BC98-42C1-9C6C-D65DCBA4358F}" srcOrd="0" destOrd="1" presId="urn:microsoft.com/office/officeart/2005/8/layout/vList5"/>
    <dgm:cxn modelId="{610DFCA3-BCC1-4760-B4E8-02E1DC541EB9}" srcId="{74EE5CD8-078F-4590-BF9C-A341A294A016}" destId="{126F370F-9445-4956-9EF5-57712ADF9298}" srcOrd="5" destOrd="0" parTransId="{A15808AD-7143-4599-BEB4-9C03E1E80473}" sibTransId="{CA43AC6D-20B6-48FA-BF43-77643EE9B84E}"/>
    <dgm:cxn modelId="{1D49C3B2-D8C5-4B46-81A4-300F1B84E257}" srcId="{74EE5CD8-078F-4590-BF9C-A341A294A016}" destId="{5131FCE9-C7BB-47BF-B0E3-56A76F9BD353}" srcOrd="3" destOrd="0" parTransId="{2BAD6F06-3EA3-44CF-8A21-7618CF5D7D17}" sibTransId="{1A77937E-763C-41C8-A31D-4B2C2F82AD27}"/>
    <dgm:cxn modelId="{93CCC1C3-A4A6-409D-9996-5DAB36F1B455}" type="presOf" srcId="{F6FEADD9-F67D-41F5-BA4C-3C84956E7F46}" destId="{AAE7A1E6-6847-453D-B55B-8A82BF138C1D}" srcOrd="0" destOrd="0" presId="urn:microsoft.com/office/officeart/2005/8/layout/vList5"/>
    <dgm:cxn modelId="{24F3DFD8-5EFC-49D0-AE28-74B87ADBD418}" srcId="{74EE5CD8-078F-4590-BF9C-A341A294A016}" destId="{045011D9-3D8E-44B6-9723-D83363599943}" srcOrd="1" destOrd="0" parTransId="{AD99B86E-8510-4FB9-A0A9-BF5D20E989CC}" sibTransId="{7E49034D-8DEA-4808-95E0-1040E91D1AD7}"/>
    <dgm:cxn modelId="{786574C3-9FFE-428D-B47F-D1DCA4FD1F23}" type="presParOf" srcId="{AAE7A1E6-6847-453D-B55B-8A82BF138C1D}" destId="{C4407577-18A2-46E0-8805-2838042EB67A}" srcOrd="0" destOrd="0" presId="urn:microsoft.com/office/officeart/2005/8/layout/vList5"/>
    <dgm:cxn modelId="{17CEB5EA-A791-4440-A7DE-1D7676FE94EE}" type="presParOf" srcId="{C4407577-18A2-46E0-8805-2838042EB67A}" destId="{7E429971-BC57-430F-BB25-C0574E5E39E3}" srcOrd="0" destOrd="0" presId="urn:microsoft.com/office/officeart/2005/8/layout/vList5"/>
    <dgm:cxn modelId="{02CE7F28-5165-4108-A6A3-A249A76854C1}" type="presParOf" srcId="{C4407577-18A2-46E0-8805-2838042EB67A}" destId="{D54B1729-BC98-42C1-9C6C-D65DCBA4358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4EE5CD8-078F-4590-BF9C-A341A294A016}">
      <dgm:prSet phldrT="[Text]" custT="1"/>
      <dgm:spPr>
        <a:xfrm>
          <a:off x="7814016" y="0"/>
          <a:ext cx="1147164" cy="657001"/>
        </a:xfrm>
        <a:prstGeom prst="roundRect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pPr algn="ctr" rtl="1">
            <a:buNone/>
          </a:pPr>
          <a:r>
            <a:rPr lang="fa-IR" sz="2400" b="1" dirty="0">
              <a:solidFill>
                <a:sysClr val="windowText" lastClr="000000"/>
              </a:solidFill>
              <a:latin typeface="Calibri"/>
              <a:ea typeface="+mn-ea"/>
              <a:cs typeface="B Nazanin" panose="00000400000000000000" pitchFamily="2" charset="-78"/>
            </a:rPr>
            <a:t>6</a:t>
          </a:r>
          <a:endParaRPr lang="en-US" sz="2400" b="1" dirty="0">
            <a:solidFill>
              <a:sysClr val="windowText" lastClr="000000"/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pPr algn="r" rtl="1"/>
          <a:endParaRPr lang="en-US" sz="2400" b="1">
            <a:solidFill>
              <a:schemeClr val="tx1"/>
            </a:solidFill>
            <a:cs typeface="B Nazanin" pitchFamily="2" charset="-78"/>
          </a:endParaRPr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pPr algn="r" rtl="1"/>
          <a:endParaRPr lang="en-US" sz="2400" b="1">
            <a:solidFill>
              <a:schemeClr val="tx1"/>
            </a:solidFill>
            <a:cs typeface="B Nazanin" pitchFamily="2" charset="-78"/>
          </a:endParaRPr>
        </a:p>
      </dgm:t>
    </dgm:pt>
    <dgm:pt modelId="{1E4D3931-0DBD-4211-A24A-6AF364284B1E}">
      <dgm:prSet phldrT="[Text]" custT="1"/>
      <dgm:spPr>
        <a:xfrm rot="16200000">
          <a:off x="3646793" y="-3575703"/>
          <a:ext cx="525601" cy="7808843"/>
        </a:xfrm>
        <a:prstGeom prst="rect">
          <a:avLst/>
        </a:prstGeom>
        <a:solidFill>
          <a:srgbClr val="FFC000">
            <a:tint val="40000"/>
            <a:alpha val="9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FFC000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gm:spPr>
      <dgm:t>
        <a:bodyPr/>
        <a:lstStyle/>
        <a:p>
          <a:pPr marL="171450" lvl="1" indent="-17145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a-IR" sz="2400" b="1" u="sng" kern="1200" dirty="0">
              <a:solidFill>
                <a:srgbClr val="0000FF"/>
              </a:solidFill>
              <a:latin typeface="Calibri"/>
              <a:ea typeface="+mn-ea"/>
              <a:cs typeface="B Nazanin" panose="00000400000000000000" pitchFamily="2" charset="-78"/>
            </a:rPr>
            <a:t>درآمد اتفاقی:</a:t>
          </a:r>
          <a:endParaRPr lang="en-US" sz="2400" b="1" u="sng" kern="1200" dirty="0">
            <a:solidFill>
              <a:srgbClr val="0000FF"/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pPr algn="r" rtl="1"/>
          <a:endParaRPr lang="en-US" sz="2400" b="1">
            <a:solidFill>
              <a:schemeClr val="tx1"/>
            </a:solidFill>
            <a:cs typeface="B Nazanin" pitchFamily="2" charset="-78"/>
          </a:endParaRPr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pPr algn="r" rtl="1"/>
          <a:endParaRPr lang="en-US" sz="2400" b="1">
            <a:solidFill>
              <a:schemeClr val="tx1"/>
            </a:solidFill>
            <a:cs typeface="B Nazanin" pitchFamily="2" charset="-78"/>
          </a:endParaRPr>
        </a:p>
      </dgm:t>
    </dgm:pt>
    <dgm:pt modelId="{126F370F-9445-4956-9EF5-57712ADF9298}">
      <dgm:prSet phldrT="[Text]" custT="1"/>
      <dgm:spPr>
        <a:xfrm rot="16200000">
          <a:off x="3646793" y="-3575703"/>
          <a:ext cx="525601" cy="7808843"/>
        </a:xfrm>
        <a:solidFill>
          <a:srgbClr val="FFC000">
            <a:tint val="40000"/>
            <a:alpha val="9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FFC000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gm:spPr>
      <dgm:t>
        <a:bodyPr/>
        <a:lstStyle/>
        <a:p>
          <a:pPr marL="171450" lvl="1" indent="-171450" algn="just" defTabSz="711200" rtl="1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fa-IR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در مجموع درآمد شخص محاسبه و مشمول مالیات است.</a:t>
          </a:r>
          <a:endParaRPr lang="en-US" sz="2400" b="1" u="sng" kern="1200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  <a:ea typeface="+mn-ea"/>
            <a:cs typeface="B Nazanin" panose="00000400000000000000" pitchFamily="2" charset="-78"/>
          </a:endParaRPr>
        </a:p>
      </dgm:t>
    </dgm:pt>
    <dgm:pt modelId="{A15808AD-7143-4599-BEB4-9C03E1E80473}" type="parTrans" cxnId="{610DFCA3-BCC1-4760-B4E8-02E1DC541EB9}">
      <dgm:prSet/>
      <dgm:spPr/>
      <dgm:t>
        <a:bodyPr/>
        <a:lstStyle/>
        <a:p>
          <a:pPr rtl="1"/>
          <a:endParaRPr lang="fa-IR" sz="2400"/>
        </a:p>
      </dgm:t>
    </dgm:pt>
    <dgm:pt modelId="{CA43AC6D-20B6-48FA-BF43-77643EE9B84E}" type="sibTrans" cxnId="{610DFCA3-BCC1-4760-B4E8-02E1DC541EB9}">
      <dgm:prSet/>
      <dgm:spPr/>
      <dgm:t>
        <a:bodyPr/>
        <a:lstStyle/>
        <a:p>
          <a:pPr rtl="1"/>
          <a:endParaRPr lang="fa-IR" sz="2400"/>
        </a:p>
      </dgm:t>
    </dgm:pt>
    <dgm:pt modelId="{1818B889-8598-4222-8DC0-1E9267179024}">
      <dgm:prSet custT="1"/>
      <dgm:spPr/>
      <dgm:t>
        <a:bodyPr/>
        <a:lstStyle/>
        <a:p>
          <a:pPr marL="171450" lvl="1" indent="-171450" algn="just" defTabSz="711200" rtl="1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fa-I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مالیات تکلیفی درآمد اتفاقی: </a:t>
          </a:r>
          <a:r>
            <a:rPr lang="fa-I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کسر و پرداخت 15% از هر پرداخت به عنوان مالیات علی‌الحساب</a:t>
          </a:r>
        </a:p>
      </dgm:t>
    </dgm:pt>
    <dgm:pt modelId="{294CD282-4885-474B-9F9C-1FAC4276600E}" type="parTrans" cxnId="{C1F6BABF-CFE6-42A2-AB32-794D7C2B0EA5}">
      <dgm:prSet/>
      <dgm:spPr/>
      <dgm:t>
        <a:bodyPr/>
        <a:lstStyle/>
        <a:p>
          <a:pPr rtl="1"/>
          <a:endParaRPr lang="fa-IR"/>
        </a:p>
      </dgm:t>
    </dgm:pt>
    <dgm:pt modelId="{AD62ECC0-6F19-48F5-975F-14CFE18400A9}" type="sibTrans" cxnId="{C1F6BABF-CFE6-42A2-AB32-794D7C2B0EA5}">
      <dgm:prSet/>
      <dgm:spPr/>
      <dgm:t>
        <a:bodyPr/>
        <a:lstStyle/>
        <a:p>
          <a:pPr rtl="1"/>
          <a:endParaRPr lang="fa-IR"/>
        </a:p>
      </dgm:t>
    </dgm:pt>
    <dgm:pt modelId="{80B9F152-8B92-4411-9D2A-0874D2BA46A8}">
      <dgm:prSet custT="1"/>
      <dgm:spPr/>
      <dgm:t>
        <a:bodyPr/>
        <a:lstStyle/>
        <a:p>
          <a:pPr marL="171450" lvl="1" indent="-171450" algn="just" defTabSz="711200" rtl="1">
            <a:lnSpc>
              <a:spcPct val="15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a-IR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درآمد اتفاقی اشخاص حقوقی، مشمول مالیات بر درآمد طبق فصل مربوط می‎باشد.</a:t>
          </a:r>
        </a:p>
      </dgm:t>
    </dgm:pt>
    <dgm:pt modelId="{A9EE8E0C-F09F-407C-82AF-FDF111C445C7}" type="parTrans" cxnId="{EE0A5B89-6BC8-4F2D-9EB0-6FB2E7298CF9}">
      <dgm:prSet/>
      <dgm:spPr/>
      <dgm:t>
        <a:bodyPr/>
        <a:lstStyle/>
        <a:p>
          <a:pPr rtl="1"/>
          <a:endParaRPr lang="fa-IR"/>
        </a:p>
      </dgm:t>
    </dgm:pt>
    <dgm:pt modelId="{39593E55-F4A9-49E0-8953-89D91C8B6C06}" type="sibTrans" cxnId="{EE0A5B89-6BC8-4F2D-9EB0-6FB2E7298CF9}">
      <dgm:prSet/>
      <dgm:spPr/>
      <dgm:t>
        <a:bodyPr/>
        <a:lstStyle/>
        <a:p>
          <a:pPr rtl="1"/>
          <a:endParaRPr lang="fa-IR"/>
        </a:p>
      </dgm:t>
    </dgm:pt>
    <dgm:pt modelId="{BC26E704-CBAC-41C9-B5FB-BC84955E98F3}">
      <dgm:prSet custT="1"/>
      <dgm:spPr/>
      <dgm:t>
        <a:bodyPr/>
        <a:lstStyle/>
        <a:p>
          <a:pPr marL="171450" lvl="1" indent="-171450" algn="just" defTabSz="711200" rtl="1">
            <a:lnSpc>
              <a:spcPct val="15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a-IR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طبق پیش‎نویس لایحه تکمیلی، ماخذ محاسبه درآمد اتفاقی، مبلغ مندرج در صورتحساب الکترونیکی می باشد (ارزش معاملاتی در مورد املاک حذف شده است).</a:t>
          </a:r>
        </a:p>
      </dgm:t>
    </dgm:pt>
    <dgm:pt modelId="{BCC789DF-CD59-41A4-877D-F8FFF4BC87B9}" type="parTrans" cxnId="{8F52B48C-0CD3-476B-A449-DE06F26552A3}">
      <dgm:prSet/>
      <dgm:spPr/>
      <dgm:t>
        <a:bodyPr/>
        <a:lstStyle/>
        <a:p>
          <a:pPr rtl="1"/>
          <a:endParaRPr lang="fa-IR"/>
        </a:p>
      </dgm:t>
    </dgm:pt>
    <dgm:pt modelId="{32B60F2C-E34E-4E1F-9C53-2E1DB32F3A3F}" type="sibTrans" cxnId="{8F52B48C-0CD3-476B-A449-DE06F26552A3}">
      <dgm:prSet/>
      <dgm:spPr/>
      <dgm:t>
        <a:bodyPr/>
        <a:lstStyle/>
        <a:p>
          <a:pPr rtl="1"/>
          <a:endParaRPr lang="fa-IR"/>
        </a:p>
      </dgm:t>
    </dgm:pt>
    <dgm:pt modelId="{AAE7A1E6-6847-453D-B55B-8A82BF138C1D}" type="pres">
      <dgm:prSet presAssocID="{F6FEADD9-F67D-41F5-BA4C-3C84956E7F46}" presName="Name0" presStyleCnt="0">
        <dgm:presLayoutVars>
          <dgm:dir val="rev"/>
          <dgm:animLvl val="lvl"/>
          <dgm:resizeHandles val="exact"/>
        </dgm:presLayoutVars>
      </dgm:prSet>
      <dgm:spPr/>
    </dgm:pt>
    <dgm:pt modelId="{C4407577-18A2-46E0-8805-2838042EB67A}" type="pres">
      <dgm:prSet presAssocID="{74EE5CD8-078F-4590-BF9C-A341A294A016}" presName="linNode" presStyleCnt="0"/>
      <dgm:spPr/>
    </dgm:pt>
    <dgm:pt modelId="{7E429971-BC57-430F-BB25-C0574E5E39E3}" type="pres">
      <dgm:prSet presAssocID="{74EE5CD8-078F-4590-BF9C-A341A294A016}" presName="parentText" presStyleLbl="node1" presStyleIdx="0" presStyleCnt="1" custScaleX="67807" custLinFactNeighborX="534" custLinFactNeighborY="-1834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D54B1729-BC98-42C1-9C6C-D65DCBA4358F}" type="pres">
      <dgm:prSet presAssocID="{74EE5CD8-078F-4590-BF9C-A341A294A016}" presName="descendantText" presStyleLbl="alignAccFollowNode1" presStyleIdx="0" presStyleCnt="1" custScaleX="259632" custScaleY="368502" custLinFactNeighborX="-4546" custLinFactNeighborY="6924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8BBE0A09-89E1-489F-BA22-83DA27278208}" type="presOf" srcId="{74EE5CD8-078F-4590-BF9C-A341A294A016}" destId="{7E429971-BC57-430F-BB25-C0574E5E39E3}" srcOrd="0" destOrd="0" presId="urn:microsoft.com/office/officeart/2005/8/layout/vList5"/>
    <dgm:cxn modelId="{40A93714-CEF8-46D2-B3B6-D03C9F38176D}" type="presOf" srcId="{126F370F-9445-4956-9EF5-57712ADF9298}" destId="{D54B1729-BC98-42C1-9C6C-D65DCBA4358F}" srcOrd="0" destOrd="1" presId="urn:microsoft.com/office/officeart/2005/8/layout/vList5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8F911B5A-BFDA-47FA-A32A-EF65F7AE81D0}" type="presOf" srcId="{80B9F152-8B92-4411-9D2A-0874D2BA46A8}" destId="{D54B1729-BC98-42C1-9C6C-D65DCBA4358F}" srcOrd="0" destOrd="3" presId="urn:microsoft.com/office/officeart/2005/8/layout/vList5"/>
    <dgm:cxn modelId="{EE0A5B89-6BC8-4F2D-9EB0-6FB2E7298CF9}" srcId="{74EE5CD8-078F-4590-BF9C-A341A294A016}" destId="{80B9F152-8B92-4411-9D2A-0874D2BA46A8}" srcOrd="3" destOrd="0" parTransId="{A9EE8E0C-F09F-407C-82AF-FDF111C445C7}" sibTransId="{39593E55-F4A9-49E0-8953-89D91C8B6C06}"/>
    <dgm:cxn modelId="{8F52B48C-0CD3-476B-A449-DE06F26552A3}" srcId="{74EE5CD8-078F-4590-BF9C-A341A294A016}" destId="{BC26E704-CBAC-41C9-B5FB-BC84955E98F3}" srcOrd="4" destOrd="0" parTransId="{BCC789DF-CD59-41A4-877D-F8FFF4BC87B9}" sibTransId="{32B60F2C-E34E-4E1F-9C53-2E1DB32F3A3F}"/>
    <dgm:cxn modelId="{FC48F892-0711-44FD-9E2C-4CA46308B080}" type="presOf" srcId="{1E4D3931-0DBD-4211-A24A-6AF364284B1E}" destId="{D54B1729-BC98-42C1-9C6C-D65DCBA4358F}" srcOrd="0" destOrd="0" presId="urn:microsoft.com/office/officeart/2005/8/layout/vList5"/>
    <dgm:cxn modelId="{610DFCA3-BCC1-4760-B4E8-02E1DC541EB9}" srcId="{74EE5CD8-078F-4590-BF9C-A341A294A016}" destId="{126F370F-9445-4956-9EF5-57712ADF9298}" srcOrd="1" destOrd="0" parTransId="{A15808AD-7143-4599-BEB4-9C03E1E80473}" sibTransId="{CA43AC6D-20B6-48FA-BF43-77643EE9B84E}"/>
    <dgm:cxn modelId="{9807CEB6-CB75-4E85-9CD5-770838601568}" type="presOf" srcId="{1818B889-8598-4222-8DC0-1E9267179024}" destId="{D54B1729-BC98-42C1-9C6C-D65DCBA4358F}" srcOrd="0" destOrd="2" presId="urn:microsoft.com/office/officeart/2005/8/layout/vList5"/>
    <dgm:cxn modelId="{C1F6BABF-CFE6-42A2-AB32-794D7C2B0EA5}" srcId="{74EE5CD8-078F-4590-BF9C-A341A294A016}" destId="{1818B889-8598-4222-8DC0-1E9267179024}" srcOrd="2" destOrd="0" parTransId="{294CD282-4885-474B-9F9C-1FAC4276600E}" sibTransId="{AD62ECC0-6F19-48F5-975F-14CFE18400A9}"/>
    <dgm:cxn modelId="{93CCC1C3-A4A6-409D-9996-5DAB36F1B455}" type="presOf" srcId="{F6FEADD9-F67D-41F5-BA4C-3C84956E7F46}" destId="{AAE7A1E6-6847-453D-B55B-8A82BF138C1D}" srcOrd="0" destOrd="0" presId="urn:microsoft.com/office/officeart/2005/8/layout/vList5"/>
    <dgm:cxn modelId="{A7C6F3FC-F3B1-43ED-926A-6BDB244AC1CF}" type="presOf" srcId="{BC26E704-CBAC-41C9-B5FB-BC84955E98F3}" destId="{D54B1729-BC98-42C1-9C6C-D65DCBA4358F}" srcOrd="0" destOrd="4" presId="urn:microsoft.com/office/officeart/2005/8/layout/vList5"/>
    <dgm:cxn modelId="{786574C3-9FFE-428D-B47F-D1DCA4FD1F23}" type="presParOf" srcId="{AAE7A1E6-6847-453D-B55B-8A82BF138C1D}" destId="{C4407577-18A2-46E0-8805-2838042EB67A}" srcOrd="0" destOrd="0" presId="urn:microsoft.com/office/officeart/2005/8/layout/vList5"/>
    <dgm:cxn modelId="{17CEB5EA-A791-4440-A7DE-1D7676FE94EE}" type="presParOf" srcId="{C4407577-18A2-46E0-8805-2838042EB67A}" destId="{7E429971-BC57-430F-BB25-C0574E5E39E3}" srcOrd="0" destOrd="0" presId="urn:microsoft.com/office/officeart/2005/8/layout/vList5"/>
    <dgm:cxn modelId="{02CE7F28-5165-4108-A6A3-A249A76854C1}" type="presParOf" srcId="{C4407577-18A2-46E0-8805-2838042EB67A}" destId="{D54B1729-BC98-42C1-9C6C-D65DCBA4358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4EE5CD8-078F-4590-BF9C-A341A294A016}">
      <dgm:prSet phldrT="[Text]" custT="1"/>
      <dgm:spPr>
        <a:xfrm>
          <a:off x="7814016" y="0"/>
          <a:ext cx="1147164" cy="657001"/>
        </a:xfrm>
        <a:prstGeom prst="roundRect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pPr algn="ctr" rtl="1">
            <a:buNone/>
          </a:pPr>
          <a:r>
            <a:rPr lang="fa-IR" sz="2400" b="1" dirty="0">
              <a:solidFill>
                <a:sysClr val="windowText" lastClr="000000"/>
              </a:solidFill>
              <a:latin typeface="Calibri"/>
              <a:ea typeface="+mn-ea"/>
              <a:cs typeface="B Nazanin" panose="00000400000000000000" pitchFamily="2" charset="-78"/>
            </a:rPr>
            <a:t>7</a:t>
          </a:r>
          <a:endParaRPr lang="en-US" sz="2400" b="1" dirty="0">
            <a:solidFill>
              <a:sysClr val="windowText" lastClr="000000"/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pPr algn="r" rtl="1"/>
          <a:endParaRPr lang="en-US" sz="2400" b="1">
            <a:solidFill>
              <a:schemeClr val="tx1"/>
            </a:solidFill>
            <a:cs typeface="B Nazanin" pitchFamily="2" charset="-78"/>
          </a:endParaRPr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pPr algn="r" rtl="1"/>
          <a:endParaRPr lang="en-US" sz="2400" b="1">
            <a:solidFill>
              <a:schemeClr val="tx1"/>
            </a:solidFill>
            <a:cs typeface="B Nazanin" pitchFamily="2" charset="-78"/>
          </a:endParaRPr>
        </a:p>
      </dgm:t>
    </dgm:pt>
    <dgm:pt modelId="{1E4D3931-0DBD-4211-A24A-6AF364284B1E}">
      <dgm:prSet phldrT="[Text]" custT="1"/>
      <dgm:spPr>
        <a:xfrm rot="16200000">
          <a:off x="3646793" y="-3575703"/>
          <a:ext cx="525601" cy="7808843"/>
        </a:xfrm>
        <a:prstGeom prst="rect">
          <a:avLst/>
        </a:prstGeom>
        <a:solidFill>
          <a:srgbClr val="FFC000">
            <a:tint val="40000"/>
            <a:alpha val="9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FFC000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gm:spPr>
      <dgm:t>
        <a:bodyPr/>
        <a:lstStyle/>
        <a:p>
          <a:pPr marL="171450" lvl="1" indent="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a-IR" sz="2400" b="1" u="sng" kern="1200" dirty="0">
              <a:solidFill>
                <a:srgbClr val="0000FF"/>
              </a:solidFill>
              <a:latin typeface="Calibri"/>
              <a:ea typeface="+mn-ea"/>
              <a:cs typeface="B Nazanin" panose="00000400000000000000" pitchFamily="2" charset="-78"/>
            </a:rPr>
            <a:t>سایر درآمد:</a:t>
          </a:r>
          <a:endParaRPr lang="en-US" sz="2400" b="1" u="sng" kern="1200" dirty="0">
            <a:solidFill>
              <a:srgbClr val="0000FF"/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pPr algn="r" rtl="1"/>
          <a:endParaRPr lang="en-US" sz="2400" b="1">
            <a:solidFill>
              <a:schemeClr val="tx1"/>
            </a:solidFill>
            <a:cs typeface="B Nazanin" pitchFamily="2" charset="-78"/>
          </a:endParaRPr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pPr algn="r" rtl="1"/>
          <a:endParaRPr lang="en-US" sz="2400" b="1">
            <a:solidFill>
              <a:schemeClr val="tx1"/>
            </a:solidFill>
            <a:cs typeface="B Nazanin" pitchFamily="2" charset="-78"/>
          </a:endParaRPr>
        </a:p>
      </dgm:t>
    </dgm:pt>
    <dgm:pt modelId="{761275ED-4EBA-4D74-AD82-D154A982CC11}">
      <dgm:prSet phldrT="[Text]" custT="1"/>
      <dgm:spPr>
        <a:xfrm rot="16200000">
          <a:off x="3646793" y="-3575703"/>
          <a:ext cx="525601" cy="7808843"/>
        </a:xfrm>
        <a:solidFill>
          <a:srgbClr val="FFC000">
            <a:tint val="40000"/>
            <a:alpha val="9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FFC000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gm:spPr>
      <dgm:t>
        <a:bodyPr/>
        <a:lstStyle/>
        <a:p>
          <a:pPr marL="171450" lvl="1" indent="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fa-IR" sz="2400" kern="1200" dirty="0">
              <a:cs typeface="B Nazanin" pitchFamily="2" charset="-78"/>
            </a:rPr>
            <a:t>مهمترین موارد سایر درآمدها عبارتند از: </a:t>
          </a:r>
          <a:endParaRPr lang="en-US" sz="2400" b="1" u="sng" kern="1200" dirty="0">
            <a:solidFill>
              <a:srgbClr val="0000FF"/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383E7451-3E41-4A29-B343-78BFCD8C6FF0}" type="parTrans" cxnId="{038F02F6-EAC3-4F0D-84F2-A8B3B576C5DF}">
      <dgm:prSet/>
      <dgm:spPr/>
      <dgm:t>
        <a:bodyPr/>
        <a:lstStyle/>
        <a:p>
          <a:pPr rtl="1"/>
          <a:endParaRPr lang="fa-IR"/>
        </a:p>
      </dgm:t>
    </dgm:pt>
    <dgm:pt modelId="{A4ABE37C-7115-4483-972C-2614D1C8F466}" type="sibTrans" cxnId="{038F02F6-EAC3-4F0D-84F2-A8B3B576C5DF}">
      <dgm:prSet/>
      <dgm:spPr/>
      <dgm:t>
        <a:bodyPr/>
        <a:lstStyle/>
        <a:p>
          <a:pPr rtl="1"/>
          <a:endParaRPr lang="fa-IR"/>
        </a:p>
      </dgm:t>
    </dgm:pt>
    <dgm:pt modelId="{5423913B-82D5-4A74-A7FE-80EB6A15EAE2}">
      <dgm:prSet custT="1"/>
      <dgm:spPr/>
      <dgm:t>
        <a:bodyPr/>
        <a:lstStyle/>
        <a:p>
          <a:pPr marL="171450" lvl="1" indent="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a-IR" sz="2400" dirty="0">
              <a:solidFill>
                <a:srgbClr val="FF0000"/>
              </a:solidFill>
              <a:cs typeface="B Nazanin" pitchFamily="2" charset="-78"/>
            </a:rPr>
            <a:t>واریزی به </a:t>
          </a:r>
          <a:r>
            <a:rPr lang="fa-IR" sz="2400" dirty="0" err="1">
              <a:solidFill>
                <a:srgbClr val="FF0000"/>
              </a:solidFill>
              <a:cs typeface="B Nazanin" pitchFamily="2" charset="-78"/>
            </a:rPr>
            <a:t>حساب‎های</a:t>
          </a:r>
          <a:r>
            <a:rPr lang="fa-IR" sz="2400" dirty="0">
              <a:solidFill>
                <a:srgbClr val="FF0000"/>
              </a:solidFill>
              <a:cs typeface="B Nazanin" pitchFamily="2" charset="-78"/>
            </a:rPr>
            <a:t> غیرتجاری که فاقد صورتحساب الکترونیکی فروش باشد.</a:t>
          </a:r>
        </a:p>
      </dgm:t>
    </dgm:pt>
    <dgm:pt modelId="{5DCEC6D7-3B0E-42C5-A0D8-99FC1E8A324A}" type="parTrans" cxnId="{3C5CD089-CEA2-4260-BAA0-6AF4C378DA36}">
      <dgm:prSet/>
      <dgm:spPr/>
      <dgm:t>
        <a:bodyPr/>
        <a:lstStyle/>
        <a:p>
          <a:pPr rtl="1"/>
          <a:endParaRPr lang="fa-IR"/>
        </a:p>
      </dgm:t>
    </dgm:pt>
    <dgm:pt modelId="{2093BC5C-548B-491B-8089-C51F98306AD6}" type="sibTrans" cxnId="{3C5CD089-CEA2-4260-BAA0-6AF4C378DA36}">
      <dgm:prSet/>
      <dgm:spPr/>
      <dgm:t>
        <a:bodyPr/>
        <a:lstStyle/>
        <a:p>
          <a:pPr rtl="1"/>
          <a:endParaRPr lang="fa-IR"/>
        </a:p>
      </dgm:t>
    </dgm:pt>
    <dgm:pt modelId="{51D8ACFA-8575-4629-8A34-5D7095533319}">
      <dgm:prSet custT="1"/>
      <dgm:spPr/>
      <dgm:t>
        <a:bodyPr/>
        <a:lstStyle/>
        <a:p>
          <a:pPr marL="171450" lvl="1" indent="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a-IR" sz="2400" dirty="0" err="1">
              <a:solidFill>
                <a:srgbClr val="FF0000"/>
              </a:solidFill>
              <a:cs typeface="B Nazanin" pitchFamily="2" charset="-78"/>
            </a:rPr>
            <a:t>ما‌به‌التفاوت</a:t>
          </a:r>
          <a:r>
            <a:rPr lang="fa-IR" sz="2400" dirty="0">
              <a:solidFill>
                <a:srgbClr val="FF0000"/>
              </a:solidFill>
              <a:cs typeface="B Nazanin" pitchFamily="2" charset="-78"/>
            </a:rPr>
            <a:t> مبالغ مندرج در </a:t>
          </a:r>
          <a:r>
            <a:rPr lang="fa-IR" sz="2400" dirty="0" err="1">
              <a:solidFill>
                <a:srgbClr val="FF0000"/>
              </a:solidFill>
              <a:cs typeface="B Nazanin" pitchFamily="2" charset="-78"/>
            </a:rPr>
            <a:t>صورت‌حساب‌های</a:t>
          </a:r>
          <a:r>
            <a:rPr lang="fa-IR" sz="2400" dirty="0">
              <a:solidFill>
                <a:srgbClr val="FF0000"/>
              </a:solidFill>
              <a:cs typeface="B Nazanin" pitchFamily="2" charset="-78"/>
            </a:rPr>
            <a:t> الکترونیکی با مجموع </a:t>
          </a:r>
          <a:r>
            <a:rPr lang="fa-IR" sz="2400" dirty="0" err="1">
              <a:solidFill>
                <a:srgbClr val="FF0000"/>
              </a:solidFill>
              <a:cs typeface="B Nazanin" pitchFamily="2" charset="-78"/>
            </a:rPr>
            <a:t>پرداخت‎ها</a:t>
          </a:r>
          <a:r>
            <a:rPr lang="fa-IR" sz="2400" dirty="0">
              <a:solidFill>
                <a:srgbClr val="FF0000"/>
              </a:solidFill>
              <a:cs typeface="B Nazanin" pitchFamily="2" charset="-78"/>
            </a:rPr>
            <a:t>.</a:t>
          </a:r>
        </a:p>
      </dgm:t>
    </dgm:pt>
    <dgm:pt modelId="{94BA4716-9439-4926-9AB3-54AEE92F528F}" type="parTrans" cxnId="{4A53B635-994E-4342-B922-EEDEFE6426AB}">
      <dgm:prSet/>
      <dgm:spPr/>
      <dgm:t>
        <a:bodyPr/>
        <a:lstStyle/>
        <a:p>
          <a:pPr rtl="1"/>
          <a:endParaRPr lang="fa-IR"/>
        </a:p>
      </dgm:t>
    </dgm:pt>
    <dgm:pt modelId="{A0926735-DB59-473E-83A0-2D97756DF0BF}" type="sibTrans" cxnId="{4A53B635-994E-4342-B922-EEDEFE6426AB}">
      <dgm:prSet/>
      <dgm:spPr/>
      <dgm:t>
        <a:bodyPr/>
        <a:lstStyle/>
        <a:p>
          <a:pPr rtl="1"/>
          <a:endParaRPr lang="fa-IR"/>
        </a:p>
      </dgm:t>
    </dgm:pt>
    <dgm:pt modelId="{9DBD62BB-FE87-4920-8E07-6D677D1AF642}">
      <dgm:prSet custT="1"/>
      <dgm:spPr/>
      <dgm:t>
        <a:bodyPr/>
        <a:lstStyle/>
        <a:p>
          <a:pPr marL="171450" lvl="1" indent="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a-IR" sz="2400">
              <a:solidFill>
                <a:srgbClr val="00B050"/>
              </a:solidFill>
              <a:cs typeface="B Nazanin" pitchFamily="2" charset="-78"/>
            </a:rPr>
            <a:t>مجموع سایر درآمدها تا 8 برابر معافیت پایه یا 5 میلیارد ریال معاف و مازاد بر آن مشمول مالیات با بالاترین نرخ ماده 131 می باشد.</a:t>
          </a:r>
          <a:endParaRPr lang="fa-IR" sz="2400" dirty="0">
            <a:solidFill>
              <a:srgbClr val="00B050"/>
            </a:solidFill>
            <a:cs typeface="B Nazanin" pitchFamily="2" charset="-78"/>
          </a:endParaRPr>
        </a:p>
      </dgm:t>
    </dgm:pt>
    <dgm:pt modelId="{0D3362F0-1731-4119-A599-D2E1A21B7035}" type="parTrans" cxnId="{E0A616DD-A7B2-49E6-A7D7-7CCC17EA34FB}">
      <dgm:prSet/>
      <dgm:spPr/>
      <dgm:t>
        <a:bodyPr/>
        <a:lstStyle/>
        <a:p>
          <a:pPr rtl="1"/>
          <a:endParaRPr lang="fa-IR"/>
        </a:p>
      </dgm:t>
    </dgm:pt>
    <dgm:pt modelId="{DF9B5199-3DA8-4F57-84F2-1721718AA6F9}" type="sibTrans" cxnId="{E0A616DD-A7B2-49E6-A7D7-7CCC17EA34FB}">
      <dgm:prSet/>
      <dgm:spPr/>
      <dgm:t>
        <a:bodyPr/>
        <a:lstStyle/>
        <a:p>
          <a:pPr rtl="1"/>
          <a:endParaRPr lang="fa-IR"/>
        </a:p>
      </dgm:t>
    </dgm:pt>
    <dgm:pt modelId="{6AC9778C-F91F-4163-9F1B-98B89A6DB672}">
      <dgm:prSet custT="1"/>
      <dgm:spPr/>
      <dgm:t>
        <a:bodyPr/>
        <a:lstStyle/>
        <a:p>
          <a:pPr marL="171450" lvl="1" indent="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a-IR" sz="2400" b="1">
              <a:solidFill>
                <a:srgbClr val="0070C0"/>
              </a:solidFill>
              <a:cs typeface="B Nazanin" pitchFamily="2" charset="-78"/>
            </a:rPr>
            <a:t>عایدی سرمایه</a:t>
          </a:r>
          <a:endParaRPr lang="fa-IR" sz="2400" b="1" dirty="0">
            <a:solidFill>
              <a:srgbClr val="0070C0"/>
            </a:solidFill>
            <a:cs typeface="B Nazanin" pitchFamily="2" charset="-78"/>
          </a:endParaRPr>
        </a:p>
      </dgm:t>
    </dgm:pt>
    <dgm:pt modelId="{4DCA0BDA-4757-4A1C-AA07-7F9DFE7A47AB}" type="parTrans" cxnId="{14806CAA-AD2F-4C6D-B409-746460EE7536}">
      <dgm:prSet/>
      <dgm:spPr/>
      <dgm:t>
        <a:bodyPr/>
        <a:lstStyle/>
        <a:p>
          <a:pPr rtl="1"/>
          <a:endParaRPr lang="fa-IR"/>
        </a:p>
      </dgm:t>
    </dgm:pt>
    <dgm:pt modelId="{BBDB436F-6C51-4386-ADC9-82533B8F14BC}" type="sibTrans" cxnId="{14806CAA-AD2F-4C6D-B409-746460EE7536}">
      <dgm:prSet/>
      <dgm:spPr/>
      <dgm:t>
        <a:bodyPr/>
        <a:lstStyle/>
        <a:p>
          <a:pPr rtl="1"/>
          <a:endParaRPr lang="fa-IR"/>
        </a:p>
      </dgm:t>
    </dgm:pt>
    <dgm:pt modelId="{26E4EC36-4109-4F6D-A12A-360C69C25891}">
      <dgm:prSet custT="1"/>
      <dgm:spPr/>
      <dgm:t>
        <a:bodyPr/>
        <a:lstStyle/>
        <a:p>
          <a:pPr marL="171450" lvl="1" indent="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a-IR" sz="2400" dirty="0">
              <a:cs typeface="B Nazanin" pitchFamily="2" charset="-78"/>
            </a:rPr>
            <a:t>طبق پیش </a:t>
          </a:r>
          <a:r>
            <a:rPr lang="fa-IR" sz="2400" dirty="0" err="1">
              <a:cs typeface="B Nazanin" pitchFamily="2" charset="-78"/>
            </a:rPr>
            <a:t>نویس</a:t>
          </a:r>
          <a:r>
            <a:rPr lang="fa-IR" sz="2400" dirty="0">
              <a:cs typeface="B Nazanin" pitchFamily="2" charset="-78"/>
            </a:rPr>
            <a:t> لایحه تکمیلی، درآمد حاصل از عایدی سرمایه نیز مشمول مالیات بوده، اما به عنوان بخشی از جمع درآمد شخص احتساب </a:t>
          </a:r>
          <a:r>
            <a:rPr lang="fa-IR" sz="2400" dirty="0" err="1">
              <a:cs typeface="B Nazanin" pitchFamily="2" charset="-78"/>
            </a:rPr>
            <a:t>نمی‎گردد</a:t>
          </a:r>
          <a:r>
            <a:rPr lang="fa-IR" sz="2400" dirty="0">
              <a:cs typeface="B Nazanin" pitchFamily="2" charset="-78"/>
            </a:rPr>
            <a:t>.</a:t>
          </a:r>
        </a:p>
      </dgm:t>
    </dgm:pt>
    <dgm:pt modelId="{EB4511D4-C2AE-4C4B-ACCB-977CE7027026}" type="parTrans" cxnId="{C3109032-56A3-46B0-A71D-456A20188925}">
      <dgm:prSet/>
      <dgm:spPr/>
      <dgm:t>
        <a:bodyPr/>
        <a:lstStyle/>
        <a:p>
          <a:pPr rtl="1"/>
          <a:endParaRPr lang="fa-IR"/>
        </a:p>
      </dgm:t>
    </dgm:pt>
    <dgm:pt modelId="{119B1B69-7933-4CF5-AA1E-1FC722716A0B}" type="sibTrans" cxnId="{C3109032-56A3-46B0-A71D-456A20188925}">
      <dgm:prSet/>
      <dgm:spPr/>
      <dgm:t>
        <a:bodyPr/>
        <a:lstStyle/>
        <a:p>
          <a:pPr rtl="1"/>
          <a:endParaRPr lang="fa-IR"/>
        </a:p>
      </dgm:t>
    </dgm:pt>
    <dgm:pt modelId="{AAE7A1E6-6847-453D-B55B-8A82BF138C1D}" type="pres">
      <dgm:prSet presAssocID="{F6FEADD9-F67D-41F5-BA4C-3C84956E7F46}" presName="Name0" presStyleCnt="0">
        <dgm:presLayoutVars>
          <dgm:dir val="rev"/>
          <dgm:animLvl val="lvl"/>
          <dgm:resizeHandles val="exact"/>
        </dgm:presLayoutVars>
      </dgm:prSet>
      <dgm:spPr/>
    </dgm:pt>
    <dgm:pt modelId="{C4407577-18A2-46E0-8805-2838042EB67A}" type="pres">
      <dgm:prSet presAssocID="{74EE5CD8-078F-4590-BF9C-A341A294A016}" presName="linNode" presStyleCnt="0"/>
      <dgm:spPr/>
    </dgm:pt>
    <dgm:pt modelId="{7E429971-BC57-430F-BB25-C0574E5E39E3}" type="pres">
      <dgm:prSet presAssocID="{74EE5CD8-078F-4590-BF9C-A341A294A016}" presName="parentText" presStyleLbl="node1" presStyleIdx="0" presStyleCnt="1" custScaleX="67807" custLinFactNeighborX="534" custLinFactNeighborY="-1834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D54B1729-BC98-42C1-9C6C-D65DCBA4358F}" type="pres">
      <dgm:prSet presAssocID="{74EE5CD8-078F-4590-BF9C-A341A294A016}" presName="descendantText" presStyleLbl="alignAccFollowNode1" presStyleIdx="0" presStyleCnt="1" custScaleX="259632" custScaleY="368502" custLinFactNeighborX="253" custLinFactNeighborY="187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8BBE0A09-89E1-489F-BA22-83DA27278208}" type="presOf" srcId="{74EE5CD8-078F-4590-BF9C-A341A294A016}" destId="{7E429971-BC57-430F-BB25-C0574E5E39E3}" srcOrd="0" destOrd="0" presId="urn:microsoft.com/office/officeart/2005/8/layout/vList5"/>
    <dgm:cxn modelId="{8B8D7F1B-8781-4A2C-9D50-575701844202}" type="presOf" srcId="{5423913B-82D5-4A74-A7FE-80EB6A15EAE2}" destId="{D54B1729-BC98-42C1-9C6C-D65DCBA4358F}" srcOrd="0" destOrd="2" presId="urn:microsoft.com/office/officeart/2005/8/layout/vList5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C3109032-56A3-46B0-A71D-456A20188925}" srcId="{74EE5CD8-078F-4590-BF9C-A341A294A016}" destId="{26E4EC36-4109-4F6D-A12A-360C69C25891}" srcOrd="6" destOrd="0" parTransId="{EB4511D4-C2AE-4C4B-ACCB-977CE7027026}" sibTransId="{119B1B69-7933-4CF5-AA1E-1FC722716A0B}"/>
    <dgm:cxn modelId="{4A53B635-994E-4342-B922-EEDEFE6426AB}" srcId="{74EE5CD8-078F-4590-BF9C-A341A294A016}" destId="{51D8ACFA-8575-4629-8A34-5D7095533319}" srcOrd="3" destOrd="0" parTransId="{94BA4716-9439-4926-9AB3-54AEE92F528F}" sibTransId="{A0926735-DB59-473E-83A0-2D97756DF0BF}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6D7CDD56-C0D0-4376-95C1-79F08AABE2EA}" type="presOf" srcId="{761275ED-4EBA-4D74-AD82-D154A982CC11}" destId="{D54B1729-BC98-42C1-9C6C-D65DCBA4358F}" srcOrd="0" destOrd="1" presId="urn:microsoft.com/office/officeart/2005/8/layout/vList5"/>
    <dgm:cxn modelId="{2B347C59-1333-474D-9404-213A66E2E25A}" type="presOf" srcId="{51D8ACFA-8575-4629-8A34-5D7095533319}" destId="{D54B1729-BC98-42C1-9C6C-D65DCBA4358F}" srcOrd="0" destOrd="3" presId="urn:microsoft.com/office/officeart/2005/8/layout/vList5"/>
    <dgm:cxn modelId="{1D1CC486-392A-4A7D-99D1-846036C00AC8}" type="presOf" srcId="{6AC9778C-F91F-4163-9F1B-98B89A6DB672}" destId="{D54B1729-BC98-42C1-9C6C-D65DCBA4358F}" srcOrd="0" destOrd="5" presId="urn:microsoft.com/office/officeart/2005/8/layout/vList5"/>
    <dgm:cxn modelId="{3C5CD089-CEA2-4260-BAA0-6AF4C378DA36}" srcId="{74EE5CD8-078F-4590-BF9C-A341A294A016}" destId="{5423913B-82D5-4A74-A7FE-80EB6A15EAE2}" srcOrd="2" destOrd="0" parTransId="{5DCEC6D7-3B0E-42C5-A0D8-99FC1E8A324A}" sibTransId="{2093BC5C-548B-491B-8089-C51F98306AD6}"/>
    <dgm:cxn modelId="{FC48F892-0711-44FD-9E2C-4CA46308B080}" type="presOf" srcId="{1E4D3931-0DBD-4211-A24A-6AF364284B1E}" destId="{D54B1729-BC98-42C1-9C6C-D65DCBA4358F}" srcOrd="0" destOrd="0" presId="urn:microsoft.com/office/officeart/2005/8/layout/vList5"/>
    <dgm:cxn modelId="{C6542BA8-D635-4231-8E70-CFF2C9E78DA1}" type="presOf" srcId="{26E4EC36-4109-4F6D-A12A-360C69C25891}" destId="{D54B1729-BC98-42C1-9C6C-D65DCBA4358F}" srcOrd="0" destOrd="6" presId="urn:microsoft.com/office/officeart/2005/8/layout/vList5"/>
    <dgm:cxn modelId="{14806CAA-AD2F-4C6D-B409-746460EE7536}" srcId="{74EE5CD8-078F-4590-BF9C-A341A294A016}" destId="{6AC9778C-F91F-4163-9F1B-98B89A6DB672}" srcOrd="5" destOrd="0" parTransId="{4DCA0BDA-4757-4A1C-AA07-7F9DFE7A47AB}" sibTransId="{BBDB436F-6C51-4386-ADC9-82533B8F14BC}"/>
    <dgm:cxn modelId="{D5B785AA-A4F7-46D7-A234-1F30BEF68863}" type="presOf" srcId="{9DBD62BB-FE87-4920-8E07-6D677D1AF642}" destId="{D54B1729-BC98-42C1-9C6C-D65DCBA4358F}" srcOrd="0" destOrd="4" presId="urn:microsoft.com/office/officeart/2005/8/layout/vList5"/>
    <dgm:cxn modelId="{93CCC1C3-A4A6-409D-9996-5DAB36F1B455}" type="presOf" srcId="{F6FEADD9-F67D-41F5-BA4C-3C84956E7F46}" destId="{AAE7A1E6-6847-453D-B55B-8A82BF138C1D}" srcOrd="0" destOrd="0" presId="urn:microsoft.com/office/officeart/2005/8/layout/vList5"/>
    <dgm:cxn modelId="{E0A616DD-A7B2-49E6-A7D7-7CCC17EA34FB}" srcId="{74EE5CD8-078F-4590-BF9C-A341A294A016}" destId="{9DBD62BB-FE87-4920-8E07-6D677D1AF642}" srcOrd="4" destOrd="0" parTransId="{0D3362F0-1731-4119-A599-D2E1A21B7035}" sibTransId="{DF9B5199-3DA8-4F57-84F2-1721718AA6F9}"/>
    <dgm:cxn modelId="{038F02F6-EAC3-4F0D-84F2-A8B3B576C5DF}" srcId="{74EE5CD8-078F-4590-BF9C-A341A294A016}" destId="{761275ED-4EBA-4D74-AD82-D154A982CC11}" srcOrd="1" destOrd="0" parTransId="{383E7451-3E41-4A29-B343-78BFCD8C6FF0}" sibTransId="{A4ABE37C-7115-4483-972C-2614D1C8F466}"/>
    <dgm:cxn modelId="{786574C3-9FFE-428D-B47F-D1DCA4FD1F23}" type="presParOf" srcId="{AAE7A1E6-6847-453D-B55B-8A82BF138C1D}" destId="{C4407577-18A2-46E0-8805-2838042EB67A}" srcOrd="0" destOrd="0" presId="urn:microsoft.com/office/officeart/2005/8/layout/vList5"/>
    <dgm:cxn modelId="{17CEB5EA-A791-4440-A7DE-1D7676FE94EE}" type="presParOf" srcId="{C4407577-18A2-46E0-8805-2838042EB67A}" destId="{7E429971-BC57-430F-BB25-C0574E5E39E3}" srcOrd="0" destOrd="0" presId="urn:microsoft.com/office/officeart/2005/8/layout/vList5"/>
    <dgm:cxn modelId="{02CE7F28-5165-4108-A6A3-A249A76854C1}" type="presParOf" srcId="{C4407577-18A2-46E0-8805-2838042EB67A}" destId="{D54B1729-BC98-42C1-9C6C-D65DCBA4358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87F3FC9-93C8-4823-842D-2824037CDFE0}" type="doc">
      <dgm:prSet loTypeId="urn:microsoft.com/office/officeart/2005/8/layout/vList2" loCatId="list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pPr rtl="1"/>
          <a:endParaRPr lang="fa-IR"/>
        </a:p>
      </dgm:t>
    </dgm:pt>
    <dgm:pt modelId="{2F734953-45A2-4326-ACC6-8A27EFADABCA}">
      <dgm:prSet phldrT="[Text]"/>
      <dgm:spPr/>
      <dgm:t>
        <a:bodyPr/>
        <a:lstStyle/>
        <a:p>
          <a:pPr rtl="1">
            <a:buNone/>
          </a:pPr>
          <a:r>
            <a:rPr lang="fa-IR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rPr>
            <a:t>- </a:t>
          </a:r>
          <a:r>
            <a:rPr lang="ar-SA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rPr>
            <a:t>شخص مؤدی: یک معافیت پایه (در سال اول 300 میلیون ریال)</a:t>
          </a:r>
          <a:r>
            <a:rPr lang="fa-IR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rPr>
            <a:t>؛</a:t>
          </a:r>
          <a:endParaRPr lang="en-US" dirty="0">
            <a:effectLst/>
            <a:latin typeface="Times New Roman" panose="02020603050405020304" pitchFamily="18" charset="0"/>
            <a:ea typeface="Times New Roman" panose="02020603050405020304" pitchFamily="18" charset="0"/>
            <a:cs typeface="B Nazanin" panose="00000400000000000000" pitchFamily="2" charset="-78"/>
          </a:endParaRPr>
        </a:p>
        <a:p>
          <a:pPr rtl="1">
            <a:buNone/>
          </a:pPr>
          <a:r>
            <a:rPr lang="fa-IR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rPr>
            <a:t>- </a:t>
          </a:r>
          <a:r>
            <a:rPr lang="ar-SA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rPr>
            <a:t>همسر مؤدی: </a:t>
          </a:r>
          <a:r>
            <a:rPr lang="ar-SA" dirty="0">
              <a:effectLst/>
              <a:latin typeface="IPT.Nazanin"/>
              <a:ea typeface="Times New Roman" panose="02020603050405020304" pitchFamily="18" charset="0"/>
              <a:cs typeface="B Nazanin" panose="00000400000000000000" pitchFamily="2" charset="-78"/>
            </a:rPr>
            <a:t>مجموعا معادل </a:t>
          </a:r>
          <a:r>
            <a:rPr lang="fa-IR" dirty="0">
              <a:effectLst/>
              <a:latin typeface="IPT.Nazanin"/>
              <a:ea typeface="Times New Roman" panose="02020603050405020304" pitchFamily="18" charset="0"/>
              <a:cs typeface="B Nazanin" panose="00000400000000000000" pitchFamily="2" charset="-78"/>
            </a:rPr>
            <a:t>30 درصد </a:t>
          </a:r>
          <a:r>
            <a:rPr lang="ar-SA" dirty="0">
              <a:effectLst/>
              <a:latin typeface="IPT.Nazanin"/>
              <a:ea typeface="Times New Roman" panose="02020603050405020304" pitchFamily="18" charset="0"/>
              <a:cs typeface="B Nazanin" panose="00000400000000000000" pitchFamily="2" charset="-78"/>
            </a:rPr>
            <a:t>معافیت پایه؛</a:t>
          </a:r>
          <a:endParaRPr lang="en-US" dirty="0">
            <a:effectLst/>
            <a:latin typeface="Times New Roman" panose="02020603050405020304" pitchFamily="18" charset="0"/>
            <a:ea typeface="Times New Roman" panose="02020603050405020304" pitchFamily="18" charset="0"/>
            <a:cs typeface="B Nazanin" panose="00000400000000000000" pitchFamily="2" charset="-78"/>
          </a:endParaRPr>
        </a:p>
        <a:p>
          <a:pPr rtl="1">
            <a:buNone/>
          </a:pPr>
          <a:r>
            <a:rPr lang="fa-IR" dirty="0">
              <a:effectLst/>
              <a:latin typeface="IPT.Nazanin"/>
              <a:ea typeface="Times New Roman" panose="02020603050405020304" pitchFamily="18" charset="0"/>
              <a:cs typeface="B Nazanin" panose="00000400000000000000" pitchFamily="2" charset="-78"/>
            </a:rPr>
            <a:t>- </a:t>
          </a:r>
          <a:r>
            <a:rPr lang="ar-SA" dirty="0">
              <a:effectLst/>
              <a:latin typeface="IPT.Nazanin"/>
              <a:ea typeface="Times New Roman" panose="02020603050405020304" pitchFamily="18" charset="0"/>
              <a:cs typeface="B Nazanin" panose="00000400000000000000" pitchFamily="2" charset="-78"/>
            </a:rPr>
            <a:t>سایر اشخاص تحت تکفل مؤدی: به ازای هر یک، </a:t>
          </a:r>
          <a:r>
            <a:rPr lang="fa-IR" dirty="0">
              <a:effectLst/>
              <a:latin typeface="IPT.Nazanin"/>
              <a:ea typeface="Times New Roman" panose="02020603050405020304" pitchFamily="18" charset="0"/>
              <a:cs typeface="B Nazanin" panose="00000400000000000000" pitchFamily="2" charset="-78"/>
            </a:rPr>
            <a:t>20</a:t>
          </a:r>
          <a:r>
            <a:rPr lang="fa-IR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rPr>
            <a:t> درصد </a:t>
          </a:r>
          <a:r>
            <a:rPr lang="ar-SA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rPr>
            <a:t>معافیت پایه. </a:t>
          </a:r>
          <a:endParaRPr lang="fa-IR" dirty="0">
            <a:effectLst/>
            <a:latin typeface="Times New Roman" panose="02020603050405020304" pitchFamily="18" charset="0"/>
            <a:ea typeface="Times New Roman" panose="02020603050405020304" pitchFamily="18" charset="0"/>
            <a:cs typeface="B Nazanin" panose="00000400000000000000" pitchFamily="2" charset="-78"/>
          </a:endParaRPr>
        </a:p>
        <a:p>
          <a:pPr rtl="1">
            <a:buNone/>
          </a:pPr>
          <a:r>
            <a:rPr lang="fa-IR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rPr>
            <a:t>میزان معافیت پایه هر سال متناسب با نرخ تورم با تصویب هیات وزیران تعدیل می‎شود.</a:t>
          </a:r>
          <a:endParaRPr lang="fa-IR" dirty="0">
            <a:solidFill>
              <a:srgbClr val="C00000"/>
            </a:solidFill>
          </a:endParaRPr>
        </a:p>
      </dgm:t>
    </dgm:pt>
    <dgm:pt modelId="{847AEC61-83F2-4F2E-9250-2256A134CFA5}" type="parTrans" cxnId="{151E28AA-98FD-4D4D-A816-465B5542BA38}">
      <dgm:prSet/>
      <dgm:spPr/>
      <dgm:t>
        <a:bodyPr/>
        <a:lstStyle/>
        <a:p>
          <a:pPr rtl="1"/>
          <a:endParaRPr lang="fa-IR"/>
        </a:p>
      </dgm:t>
    </dgm:pt>
    <dgm:pt modelId="{30631360-D897-4000-82E5-289DC6236897}" type="sibTrans" cxnId="{151E28AA-98FD-4D4D-A816-465B5542BA38}">
      <dgm:prSet/>
      <dgm:spPr/>
      <dgm:t>
        <a:bodyPr/>
        <a:lstStyle/>
        <a:p>
          <a:pPr rtl="1"/>
          <a:endParaRPr lang="fa-IR"/>
        </a:p>
      </dgm:t>
    </dgm:pt>
    <dgm:pt modelId="{502DA5EB-29F7-4597-A5DE-E2C39DE0904F}" type="pres">
      <dgm:prSet presAssocID="{D87F3FC9-93C8-4823-842D-2824037CDFE0}" presName="linear" presStyleCnt="0">
        <dgm:presLayoutVars>
          <dgm:animLvl val="lvl"/>
          <dgm:resizeHandles val="exact"/>
        </dgm:presLayoutVars>
      </dgm:prSet>
      <dgm:spPr/>
    </dgm:pt>
    <dgm:pt modelId="{3F590EC5-EBFD-4196-91F6-FA759D53B136}" type="pres">
      <dgm:prSet presAssocID="{2F734953-45A2-4326-ACC6-8A27EFADABCA}" presName="parentText" presStyleLbl="node1" presStyleIdx="0" presStyleCnt="1" custLinFactNeighborX="-1494">
        <dgm:presLayoutVars>
          <dgm:chMax val="0"/>
          <dgm:bulletEnabled val="1"/>
        </dgm:presLayoutVars>
      </dgm:prSet>
      <dgm:spPr/>
    </dgm:pt>
  </dgm:ptLst>
  <dgm:cxnLst>
    <dgm:cxn modelId="{FD6D964E-CD1A-4A9D-BD2F-FBEC64C87581}" type="presOf" srcId="{D87F3FC9-93C8-4823-842D-2824037CDFE0}" destId="{502DA5EB-29F7-4597-A5DE-E2C39DE0904F}" srcOrd="0" destOrd="0" presId="urn:microsoft.com/office/officeart/2005/8/layout/vList2"/>
    <dgm:cxn modelId="{9E79468E-DD0C-4256-A0FA-5A1F71DCF264}" type="presOf" srcId="{2F734953-45A2-4326-ACC6-8A27EFADABCA}" destId="{3F590EC5-EBFD-4196-91F6-FA759D53B136}" srcOrd="0" destOrd="0" presId="urn:microsoft.com/office/officeart/2005/8/layout/vList2"/>
    <dgm:cxn modelId="{151E28AA-98FD-4D4D-A816-465B5542BA38}" srcId="{D87F3FC9-93C8-4823-842D-2824037CDFE0}" destId="{2F734953-45A2-4326-ACC6-8A27EFADABCA}" srcOrd="0" destOrd="0" parTransId="{847AEC61-83F2-4F2E-9250-2256A134CFA5}" sibTransId="{30631360-D897-4000-82E5-289DC6236897}"/>
    <dgm:cxn modelId="{2E612FBB-C09E-4B87-80A5-CA7D835FACB8}" type="presParOf" srcId="{502DA5EB-29F7-4597-A5DE-E2C39DE0904F}" destId="{3F590EC5-EBFD-4196-91F6-FA759D53B13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46F1EB-03F6-48C1-8922-DDF4A2CCF551}">
      <dsp:nvSpPr>
        <dsp:cNvPr id="0" name=""/>
        <dsp:cNvSpPr/>
      </dsp:nvSpPr>
      <dsp:spPr>
        <a:xfrm>
          <a:off x="0" y="850426"/>
          <a:ext cx="9130731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73E87F0-AF98-41FB-B694-058592CC1BAA}">
      <dsp:nvSpPr>
        <dsp:cNvPr id="0" name=""/>
        <dsp:cNvSpPr/>
      </dsp:nvSpPr>
      <dsp:spPr>
        <a:xfrm>
          <a:off x="456536" y="88694"/>
          <a:ext cx="6391511" cy="110121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90000">
              <a:schemeClr val="accent3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584" tIns="0" rIns="241584" bIns="0" numCol="1" spcCol="1270" anchor="ctr" anchorCtr="0">
          <a:noAutofit/>
        </a:bodyPr>
        <a:lstStyle/>
        <a:p>
          <a:pPr marL="0" lvl="0" indent="0" algn="just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fa-IR" sz="2000" b="1" kern="1200" dirty="0" err="1">
              <a:solidFill>
                <a:schemeClr val="tx1"/>
              </a:solidFill>
              <a:cs typeface="B Nazanin" pitchFamily="2" charset="-78"/>
            </a:rPr>
            <a:t>پیش‎بینی</a:t>
          </a:r>
          <a:r>
            <a:rPr lang="fa-IR" sz="2000" b="1" kern="1200" dirty="0">
              <a:solidFill>
                <a:schemeClr val="tx1"/>
              </a:solidFill>
              <a:cs typeface="B Nazanin" pitchFamily="2" charset="-78"/>
            </a:rPr>
            <a:t> فصل «مالیات بر درآمد اشخاص حقیقی» به عنوان فصل هفتم از باب سوم قانون</a:t>
          </a:r>
          <a:endParaRPr lang="fa-IR" sz="2000" b="1" kern="1200" dirty="0">
            <a:solidFill>
              <a:schemeClr val="tx1"/>
            </a:solidFill>
          </a:endParaRPr>
        </a:p>
      </dsp:txBody>
      <dsp:txXfrm>
        <a:off x="510293" y="142451"/>
        <a:ext cx="6283997" cy="993698"/>
      </dsp:txXfrm>
    </dsp:sp>
    <dsp:sp modelId="{81B235F3-51A7-448A-A58B-69141F9A2963}">
      <dsp:nvSpPr>
        <dsp:cNvPr id="0" name=""/>
        <dsp:cNvSpPr/>
      </dsp:nvSpPr>
      <dsp:spPr>
        <a:xfrm>
          <a:off x="0" y="2428197"/>
          <a:ext cx="9130731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FE0D369-6EC8-4A03-A9C1-1A9AC89F587D}">
      <dsp:nvSpPr>
        <dsp:cNvPr id="0" name=""/>
        <dsp:cNvSpPr/>
      </dsp:nvSpPr>
      <dsp:spPr>
        <a:xfrm>
          <a:off x="456536" y="1554226"/>
          <a:ext cx="6391511" cy="121345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90000">
              <a:schemeClr val="accent3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584" tIns="0" rIns="241584" bIns="0" numCol="1" spcCol="1270" anchor="ctr" anchorCtr="0">
          <a:noAutofit/>
        </a:bodyPr>
        <a:lstStyle/>
        <a:p>
          <a:pPr marL="0" lvl="0" indent="0" algn="just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fa-IR" sz="2000" b="1" kern="1200" dirty="0">
              <a:solidFill>
                <a:schemeClr val="tx1"/>
              </a:solidFill>
              <a:latin typeface="Corbel" panose="020B0503020204020204"/>
              <a:ea typeface="+mn-ea"/>
              <a:cs typeface="B Nazanin" pitchFamily="2" charset="-78"/>
            </a:rPr>
            <a:t>اصلاح عنوان و محتوای فصول 1، 2، 3، 4 و 6 از باب سوم قانون: </a:t>
          </a:r>
        </a:p>
        <a:p>
          <a:pPr marL="0" lvl="0" indent="0" algn="just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fa-IR" sz="2000" kern="1200" dirty="0">
              <a:solidFill>
                <a:schemeClr val="tx1"/>
              </a:solidFill>
              <a:latin typeface="Corbel" panose="020B0503020204020204"/>
              <a:ea typeface="+mn-ea"/>
              <a:cs typeface="B Nazanin" pitchFamily="2" charset="-78"/>
            </a:rPr>
            <a:t>در هر فصل، صرفاً درآمد مشمول مالیات اشخاص حقیقی محاسبه شده و تعیین مالیات طبق احکام فصل 7 صورت </a:t>
          </a:r>
          <a:r>
            <a:rPr lang="fa-IR" sz="2000" kern="1200" dirty="0" err="1">
              <a:solidFill>
                <a:schemeClr val="tx1"/>
              </a:solidFill>
              <a:latin typeface="Corbel" panose="020B0503020204020204"/>
              <a:ea typeface="+mn-ea"/>
              <a:cs typeface="B Nazanin" pitchFamily="2" charset="-78"/>
            </a:rPr>
            <a:t>می‎گیرد</a:t>
          </a:r>
          <a:r>
            <a:rPr lang="fa-IR" sz="2000" kern="1200" dirty="0">
              <a:solidFill>
                <a:schemeClr val="tx1"/>
              </a:solidFill>
              <a:latin typeface="Corbel" panose="020B0503020204020204"/>
              <a:ea typeface="+mn-ea"/>
              <a:cs typeface="B Nazanin" pitchFamily="2" charset="-78"/>
            </a:rPr>
            <a:t>.</a:t>
          </a:r>
        </a:p>
      </dsp:txBody>
      <dsp:txXfrm>
        <a:off x="515772" y="1613462"/>
        <a:ext cx="6273039" cy="1094978"/>
      </dsp:txXfrm>
    </dsp:sp>
    <dsp:sp modelId="{F27CA485-5BF9-4E2C-B568-C3F1E09F1022}">
      <dsp:nvSpPr>
        <dsp:cNvPr id="0" name=""/>
        <dsp:cNvSpPr/>
      </dsp:nvSpPr>
      <dsp:spPr>
        <a:xfrm>
          <a:off x="0" y="4265324"/>
          <a:ext cx="9130731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46DF7A-64E3-4EB1-ABFE-B5EA325C7030}">
      <dsp:nvSpPr>
        <dsp:cNvPr id="0" name=""/>
        <dsp:cNvSpPr/>
      </dsp:nvSpPr>
      <dsp:spPr>
        <a:xfrm>
          <a:off x="456536" y="3131997"/>
          <a:ext cx="6391511" cy="147280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90000">
              <a:schemeClr val="accent3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584" tIns="0" rIns="241584" bIns="0" numCol="1" spcCol="1270" anchor="ctr" anchorCtr="0">
          <a:noAutofit/>
        </a:bodyPr>
        <a:lstStyle/>
        <a:p>
          <a:pPr marL="0" lvl="0" indent="0" algn="just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fa-IR" sz="2000" b="1" kern="1200" dirty="0">
              <a:solidFill>
                <a:schemeClr val="tx1"/>
              </a:solidFill>
              <a:latin typeface="Corbel" panose="020B0503020204020204"/>
              <a:ea typeface="+mn-ea"/>
              <a:cs typeface="B Nazanin" pitchFamily="2" charset="-78"/>
            </a:rPr>
            <a:t>حذف معافیت‎های پایه در منابع درآمدی اشخاص حقیقی (املاک-معافیت ماده 57، حقوق-معافیت ماده 84 و مشاغل-معافیت ماده 101)</a:t>
          </a:r>
        </a:p>
      </dsp:txBody>
      <dsp:txXfrm>
        <a:off x="528432" y="3203893"/>
        <a:ext cx="6247719" cy="132901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590EC5-EBFD-4196-91F6-FA759D53B136}">
      <dsp:nvSpPr>
        <dsp:cNvPr id="0" name=""/>
        <dsp:cNvSpPr/>
      </dsp:nvSpPr>
      <dsp:spPr>
        <a:xfrm>
          <a:off x="0" y="0"/>
          <a:ext cx="9872663" cy="403832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4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rPr>
            <a:t>- </a:t>
          </a:r>
          <a:r>
            <a:rPr lang="fa-IR" sz="2400" b="1" kern="1200" dirty="0" err="1">
              <a:solidFill>
                <a:srgbClr val="0000FF"/>
              </a:solidFill>
              <a:cs typeface="B Nazanin" pitchFamily="2" charset="-78"/>
            </a:rPr>
            <a:t>هزینه‎های</a:t>
          </a:r>
          <a:r>
            <a:rPr lang="fa-IR" sz="2400" b="1" kern="1200" dirty="0">
              <a:solidFill>
                <a:srgbClr val="0000FF"/>
              </a:solidFill>
              <a:cs typeface="B Nazanin" pitchFamily="2" charset="-78"/>
            </a:rPr>
            <a:t> درمانی</a:t>
          </a:r>
        </a:p>
        <a:p>
          <a:pPr marL="0" lvl="0" indent="0" algn="just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ar-SA" sz="2400" kern="1200" dirty="0">
              <a:solidFill>
                <a:schemeClr val="tx1"/>
              </a:solidFill>
              <a:effectLst/>
              <a:latin typeface="IPT.Nazanin"/>
              <a:ea typeface="Times New Roman" panose="02020603050405020304" pitchFamily="18" charset="0"/>
              <a:cs typeface="B Nazanin" panose="00000400000000000000" pitchFamily="2" charset="-78"/>
            </a:rPr>
            <a:t>هزینه‌های دارو و درمان پرداختی تا سقف تعرفه </a:t>
          </a:r>
          <a:r>
            <a:rPr lang="fa-IR" sz="2400" kern="1200" dirty="0">
              <a:solidFill>
                <a:schemeClr val="tx1"/>
              </a:solidFill>
              <a:effectLst/>
              <a:latin typeface="IPT.Nazanin"/>
              <a:ea typeface="Times New Roman" panose="02020603050405020304" pitchFamily="18" charset="0"/>
              <a:cs typeface="B Nazanin" panose="00000400000000000000" pitchFamily="2" charset="-78"/>
            </a:rPr>
            <a:t>عادی اعلامی دولت</a:t>
          </a:r>
        </a:p>
        <a:p>
          <a:pPr marL="0" lvl="0" indent="0" algn="just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fa-IR" sz="2400" b="1" kern="1200" dirty="0">
              <a:solidFill>
                <a:schemeClr val="tx1"/>
              </a:solidFill>
              <a:cs typeface="B Nazanin" pitchFamily="2" charset="-78"/>
            </a:rPr>
            <a:t>- </a:t>
          </a:r>
          <a:r>
            <a:rPr lang="fa-IR" sz="2400" b="1" kern="1200" dirty="0">
              <a:solidFill>
                <a:srgbClr val="0000FF"/>
              </a:solidFill>
              <a:cs typeface="B Nazanin" pitchFamily="2" charset="-78"/>
            </a:rPr>
            <a:t>هزینه بیمه</a:t>
          </a:r>
        </a:p>
        <a:p>
          <a:pPr marL="0" lvl="0" indent="0" algn="just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ar-SA" sz="2400" kern="1200" dirty="0">
              <a:solidFill>
                <a:schemeClr val="tx1"/>
              </a:solidFill>
              <a:latin typeface="Times New Roman" panose="02020603050405020304" pitchFamily="18" charset="0"/>
              <a:cs typeface="B Nazanin" panose="00000400000000000000" pitchFamily="2" charset="-78"/>
            </a:rPr>
            <a:t>حق بیمه درمانی پرداختی به مؤسسات بیمه ایرانی بابت بیمه درمانی تا سقف معافیت پایه</a:t>
          </a:r>
          <a:endParaRPr lang="fa-IR" sz="2400" kern="1200" dirty="0">
            <a:solidFill>
              <a:schemeClr val="tx1"/>
            </a:solidFill>
            <a:latin typeface="Times New Roman" panose="02020603050405020304" pitchFamily="18" charset="0"/>
            <a:cs typeface="B Nazanin" panose="00000400000000000000" pitchFamily="2" charset="-78"/>
          </a:endParaRPr>
        </a:p>
        <a:p>
          <a:pPr marL="0" lvl="0" indent="0" algn="just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fa-IR" sz="2400" b="1" kern="1200" dirty="0">
              <a:solidFill>
                <a:schemeClr val="tx1"/>
              </a:solidFill>
              <a:latin typeface="IPT.Nazanin"/>
              <a:ea typeface="Times New Roman" panose="02020603050405020304" pitchFamily="18" charset="0"/>
              <a:cs typeface="B Nazanin" panose="00000400000000000000" pitchFamily="2" charset="-78"/>
            </a:rPr>
            <a:t>- </a:t>
          </a:r>
          <a:r>
            <a:rPr lang="fa-IR" sz="2400" b="1" kern="1200" dirty="0" err="1">
              <a:solidFill>
                <a:srgbClr val="0000FF"/>
              </a:solidFill>
              <a:latin typeface="IPT.Nazanin"/>
              <a:ea typeface="Times New Roman" panose="02020603050405020304" pitchFamily="18" charset="0"/>
              <a:cs typeface="B Nazanin" panose="00000400000000000000" pitchFamily="2" charset="-78"/>
            </a:rPr>
            <a:t>هزینه‎های</a:t>
          </a:r>
          <a:r>
            <a:rPr lang="fa-IR" sz="2400" b="1" kern="1200" dirty="0">
              <a:solidFill>
                <a:srgbClr val="0000FF"/>
              </a:solidFill>
              <a:latin typeface="IPT.Nazanin"/>
              <a:ea typeface="Times New Roman" panose="02020603050405020304" pitchFamily="18" charset="0"/>
              <a:cs typeface="B Nazanin" panose="00000400000000000000" pitchFamily="2" charset="-78"/>
            </a:rPr>
            <a:t> تحصیل</a:t>
          </a:r>
          <a:endParaRPr lang="fa-IR" sz="2400" b="1" kern="1200" dirty="0">
            <a:solidFill>
              <a:srgbClr val="0000FF"/>
            </a:solidFill>
            <a:effectLst/>
            <a:latin typeface="IPT.Nazanin"/>
            <a:ea typeface="Times New Roman" panose="02020603050405020304" pitchFamily="18" charset="0"/>
            <a:cs typeface="B Nazanin" panose="00000400000000000000" pitchFamily="2" charset="-78"/>
          </a:endParaRPr>
        </a:p>
        <a:p>
          <a:pPr marL="0" lvl="0" indent="0" algn="just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fa-IR" sz="24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rPr>
            <a:t>هزینه های </a:t>
          </a:r>
          <a:r>
            <a:rPr lang="fa-IR" sz="2400" kern="1200" dirty="0">
              <a:solidFill>
                <a:schemeClr val="tx1"/>
              </a:solidFill>
              <a:latin typeface="Times New Roman" panose="02020603050405020304" pitchFamily="18" charset="0"/>
              <a:cs typeface="B Nazanin" panose="00000400000000000000" pitchFamily="2" charset="-78"/>
            </a:rPr>
            <a:t>آموزشی </a:t>
          </a:r>
          <a:r>
            <a:rPr lang="ar-SA" sz="2400" kern="1200" dirty="0">
              <a:solidFill>
                <a:schemeClr val="tx1"/>
              </a:solidFill>
              <a:latin typeface="Times New Roman" panose="02020603050405020304" pitchFamily="18" charset="0"/>
              <a:cs typeface="B Nazanin" panose="00000400000000000000" pitchFamily="2" charset="-78"/>
            </a:rPr>
            <a:t>تا پایان دوره دبیرستان مطابق شهریه اعلامی توسط وزارت آموزش و پرورش تا سقف معافیت پایه برای هر فرزند</a:t>
          </a:r>
          <a:endParaRPr lang="fa-IR" sz="2400" kern="1200" dirty="0">
            <a:solidFill>
              <a:schemeClr val="tx1"/>
            </a:solidFill>
          </a:endParaRPr>
        </a:p>
      </dsp:txBody>
      <dsp:txXfrm>
        <a:off x="197135" y="197135"/>
        <a:ext cx="9478393" cy="364405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590EC5-EBFD-4196-91F6-FA759D53B136}">
      <dsp:nvSpPr>
        <dsp:cNvPr id="0" name=""/>
        <dsp:cNvSpPr/>
      </dsp:nvSpPr>
      <dsp:spPr>
        <a:xfrm>
          <a:off x="0" y="2099"/>
          <a:ext cx="9872663" cy="40365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just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rPr>
            <a:t>- </a:t>
          </a:r>
          <a:r>
            <a:rPr lang="fa-IR" sz="2400" b="1" kern="1200" dirty="0">
              <a:solidFill>
                <a:srgbClr val="0000FF"/>
              </a:solidFill>
              <a:latin typeface="Corbel" panose="020B0503020204020204"/>
              <a:ea typeface="+mn-ea"/>
              <a:cs typeface="B Nazanin" pitchFamily="2" charset="-78"/>
            </a:rPr>
            <a:t>هزینه اجاره</a:t>
          </a:r>
        </a:p>
        <a:p>
          <a:pPr marL="0" lvl="0" indent="0" algn="just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fa-IR" sz="2600" kern="1200" dirty="0">
              <a:solidFill>
                <a:schemeClr val="tx1"/>
              </a:solidFill>
              <a:latin typeface="Times New Roman" panose="02020603050405020304" pitchFamily="18" charset="0"/>
              <a:cs typeface="B Nazanin" panose="00000400000000000000" pitchFamily="2" charset="-78"/>
            </a:rPr>
            <a:t>اجاره پرداختی بابت یک واحد مسکونی برای سکونت مشروط به ثبت قرارداد در سامانه مودیان تا 1.5 برابر مبلغ معافیت پایه</a:t>
          </a:r>
          <a:endParaRPr lang="fa-IR" sz="2600" kern="1200" dirty="0">
            <a:solidFill>
              <a:schemeClr val="tx1"/>
            </a:solidFill>
            <a:effectLst/>
            <a:latin typeface="IPT.Nazanin"/>
            <a:ea typeface="Times New Roman" panose="02020603050405020304" pitchFamily="18" charset="0"/>
            <a:cs typeface="B Nazanin" panose="00000400000000000000" pitchFamily="2" charset="-78"/>
          </a:endParaRPr>
        </a:p>
        <a:p>
          <a:pPr marL="0" lvl="0" indent="0" algn="just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fa-IR" sz="2600" b="1" kern="1200" dirty="0">
              <a:latin typeface="IPT.Nazanin"/>
              <a:ea typeface="Times New Roman" panose="02020603050405020304" pitchFamily="18" charset="0"/>
              <a:cs typeface="B Nazanin" panose="00000400000000000000" pitchFamily="2" charset="-78"/>
            </a:rPr>
            <a:t>- </a:t>
          </a:r>
          <a:r>
            <a:rPr lang="fa-IR" sz="2400" b="1" kern="1200" dirty="0" err="1">
              <a:solidFill>
                <a:srgbClr val="0000FF"/>
              </a:solidFill>
              <a:latin typeface="Corbel" panose="020B0503020204020204"/>
              <a:ea typeface="+mn-ea"/>
              <a:cs typeface="B Nazanin" pitchFamily="2" charset="-78"/>
            </a:rPr>
            <a:t>هزینه‎های</a:t>
          </a:r>
          <a:r>
            <a:rPr lang="fa-IR" sz="2400" b="1" kern="1200" dirty="0">
              <a:solidFill>
                <a:srgbClr val="0000FF"/>
              </a:solidFill>
              <a:latin typeface="Corbel" panose="020B0503020204020204"/>
              <a:ea typeface="+mn-ea"/>
              <a:cs typeface="B Nazanin" pitchFamily="2" charset="-78"/>
            </a:rPr>
            <a:t> وام مسکن</a:t>
          </a:r>
        </a:p>
        <a:p>
          <a:pPr marL="0" lvl="0" indent="0" algn="just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ar-SA" sz="2600" kern="1200" dirty="0">
              <a:solidFill>
                <a:schemeClr val="tx1"/>
              </a:solidFill>
              <a:latin typeface="Times New Roman" panose="02020603050405020304" pitchFamily="18" charset="0"/>
              <a:cs typeface="B Nazanin" panose="00000400000000000000" pitchFamily="2" charset="-78"/>
            </a:rPr>
            <a:t>سود و کارمزد اقساط تسهیلات مسکن دریافتی از بانکها و موسسات اعتباری غیربانکی مجاز </a:t>
          </a:r>
          <a:r>
            <a:rPr lang="fa-IR" sz="2600" kern="1200" dirty="0">
              <a:solidFill>
                <a:schemeClr val="tx1"/>
              </a:solidFill>
              <a:latin typeface="Times New Roman" panose="02020603050405020304" pitchFamily="18" charset="0"/>
              <a:cs typeface="B Nazanin" panose="00000400000000000000" pitchFamily="2" charset="-78"/>
            </a:rPr>
            <a:t>تا یک برابر مبلغ معافیت پایه</a:t>
          </a:r>
        </a:p>
        <a:p>
          <a:pPr marL="0" lvl="0" indent="0" algn="just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600" kern="1200" dirty="0">
              <a:solidFill>
                <a:srgbClr val="FF0000"/>
              </a:solidFill>
              <a:effectLst/>
              <a:latin typeface="IPT.Nazanin"/>
              <a:ea typeface="Times New Roman" panose="02020603050405020304" pitchFamily="18" charset="0"/>
              <a:cs typeface="B Nazanin" panose="00000400000000000000" pitchFamily="2" charset="-78"/>
            </a:rPr>
            <a:t>تنها یکی از دو مورد مذکور (</a:t>
          </a:r>
          <a:r>
            <a:rPr lang="fa-IR" sz="2600" kern="1200" dirty="0" err="1">
              <a:solidFill>
                <a:srgbClr val="FF0000"/>
              </a:solidFill>
              <a:effectLst/>
              <a:latin typeface="IPT.Nazanin"/>
              <a:ea typeface="Times New Roman" panose="02020603050405020304" pitchFamily="18" charset="0"/>
              <a:cs typeface="B Nazanin" panose="00000400000000000000" pitchFamily="2" charset="-78"/>
            </a:rPr>
            <a:t>هرکدام</a:t>
          </a:r>
          <a:r>
            <a:rPr lang="fa-IR" sz="2600" kern="1200" dirty="0">
              <a:solidFill>
                <a:srgbClr val="FF0000"/>
              </a:solidFill>
              <a:effectLst/>
              <a:latin typeface="IPT.Nazanin"/>
              <a:ea typeface="Times New Roman" panose="02020603050405020304" pitchFamily="18" charset="0"/>
              <a:cs typeface="B Nazanin" panose="00000400000000000000" pitchFamily="2" charset="-78"/>
            </a:rPr>
            <a:t> که بیشتر باشد) قابل قبول است</a:t>
          </a:r>
          <a:r>
            <a:rPr lang="fa-IR" sz="2600" kern="1200" dirty="0">
              <a:solidFill>
                <a:srgbClr val="FF0000"/>
              </a:solidFill>
              <a:latin typeface="IPT.Nazanin"/>
              <a:ea typeface="Times New Roman" panose="02020603050405020304" pitchFamily="18" charset="0"/>
              <a:cs typeface="B Nazanin" panose="00000400000000000000" pitchFamily="2" charset="-78"/>
            </a:rPr>
            <a:t>.</a:t>
          </a:r>
          <a:endParaRPr lang="fa-IR" sz="2600" kern="1200" dirty="0">
            <a:solidFill>
              <a:srgbClr val="FF0000"/>
            </a:solidFill>
          </a:endParaRPr>
        </a:p>
      </dsp:txBody>
      <dsp:txXfrm>
        <a:off x="197046" y="199145"/>
        <a:ext cx="9478571" cy="364240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590EC5-EBFD-4196-91F6-FA759D53B136}">
      <dsp:nvSpPr>
        <dsp:cNvPr id="0" name=""/>
        <dsp:cNvSpPr/>
      </dsp:nvSpPr>
      <dsp:spPr>
        <a:xfrm>
          <a:off x="0" y="616402"/>
          <a:ext cx="9872663" cy="25857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just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800" kern="1200" dirty="0">
              <a:cs typeface="B Nazanin" pitchFamily="2" charset="-78"/>
            </a:rPr>
            <a:t>- </a:t>
          </a:r>
          <a:r>
            <a:rPr lang="ar-SA" sz="2800" kern="1200" dirty="0">
              <a:solidFill>
                <a:schemeClr val="tx1"/>
              </a:solidFill>
              <a:cs typeface="B Nazanin" pitchFamily="2" charset="-78"/>
            </a:rPr>
            <a:t>درصورت عدم تسلیم اسناد و مدارک </a:t>
          </a:r>
          <a:r>
            <a:rPr lang="fa-IR" sz="2800" kern="1200" dirty="0">
              <a:solidFill>
                <a:schemeClr val="tx1"/>
              </a:solidFill>
              <a:cs typeface="B Nazanin" pitchFamily="2" charset="-78"/>
            </a:rPr>
            <a:t>برای </a:t>
          </a:r>
          <a:r>
            <a:rPr lang="ar-SA" sz="2800" kern="1200" dirty="0">
              <a:solidFill>
                <a:schemeClr val="tx1"/>
              </a:solidFill>
              <a:cs typeface="B Nazanin" pitchFamily="2" charset="-78"/>
            </a:rPr>
            <a:t>کسورات درمان و تحصیل از سوی مؤدی، 15 درصد معافیت پایه به عنوان کسورات استاندارد از جمع درآمد شخص کسر می‌</a:t>
          </a:r>
          <a:r>
            <a:rPr lang="fa-IR" sz="2800" kern="1200" dirty="0">
              <a:solidFill>
                <a:schemeClr val="tx1"/>
              </a:solidFill>
              <a:cs typeface="B Nazanin" pitchFamily="2" charset="-78"/>
            </a:rPr>
            <a:t>شو</a:t>
          </a:r>
          <a:r>
            <a:rPr lang="ar-SA" sz="2800" kern="1200" dirty="0">
              <a:solidFill>
                <a:schemeClr val="tx1"/>
              </a:solidFill>
              <a:cs typeface="B Nazanin" pitchFamily="2" charset="-78"/>
            </a:rPr>
            <a:t>د. </a:t>
          </a:r>
          <a:endParaRPr lang="en-US" sz="2800" kern="1200" dirty="0">
            <a:solidFill>
              <a:schemeClr val="tx1"/>
            </a:solidFill>
            <a:cs typeface="B Nazanin" pitchFamily="2" charset="-78"/>
          </a:endParaRPr>
        </a:p>
        <a:p>
          <a:pPr marL="0" lvl="0" indent="0" algn="just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800" kern="1200" dirty="0">
              <a:solidFill>
                <a:srgbClr val="FF0000"/>
              </a:solidFill>
              <a:latin typeface="IPT.Nazanin"/>
              <a:cs typeface="B Nazanin" panose="00000400000000000000" pitchFamily="2" charset="-78"/>
            </a:rPr>
            <a:t>نکته: </a:t>
          </a:r>
          <a:r>
            <a:rPr lang="ar-SA" sz="2800" kern="1200" dirty="0">
              <a:solidFill>
                <a:srgbClr val="0000FF"/>
              </a:solidFill>
              <a:latin typeface="IPT.Nazanin"/>
              <a:cs typeface="B Nazanin" panose="00000400000000000000" pitchFamily="2" charset="-78"/>
            </a:rPr>
            <a:t>مجموع معافیت­ها، تخفیفات و درآمد مشمول نرخ صفر اشخاص حقیقی در منابع مختلف مشمول مالیات، نمی­تواند از 4 برابر معافیت </a:t>
          </a:r>
          <a:r>
            <a:rPr lang="fa-IR" sz="2800" kern="1200" dirty="0">
              <a:solidFill>
                <a:srgbClr val="0000FF"/>
              </a:solidFill>
              <a:latin typeface="IPT.Nazanin"/>
              <a:cs typeface="B Nazanin" panose="00000400000000000000" pitchFamily="2" charset="-78"/>
            </a:rPr>
            <a:t>پایه</a:t>
          </a:r>
          <a:r>
            <a:rPr lang="ar-SA" sz="2800" kern="1200" dirty="0">
              <a:solidFill>
                <a:srgbClr val="0000FF"/>
              </a:solidFill>
              <a:latin typeface="IPT.Nazanin"/>
              <a:cs typeface="B Nazanin" panose="00000400000000000000" pitchFamily="2" charset="-78"/>
            </a:rPr>
            <a:t> بیشتر ­باشد.</a:t>
          </a:r>
          <a:endParaRPr lang="fa-IR" sz="2800" kern="1200" dirty="0">
            <a:solidFill>
              <a:srgbClr val="0000FF"/>
            </a:solidFill>
          </a:endParaRPr>
        </a:p>
      </dsp:txBody>
      <dsp:txXfrm>
        <a:off x="126223" y="742625"/>
        <a:ext cx="9620217" cy="233325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590EC5-EBFD-4196-91F6-FA759D53B136}">
      <dsp:nvSpPr>
        <dsp:cNvPr id="0" name=""/>
        <dsp:cNvSpPr/>
      </dsp:nvSpPr>
      <dsp:spPr>
        <a:xfrm>
          <a:off x="0" y="451355"/>
          <a:ext cx="9872663" cy="28898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just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600" kern="1200" dirty="0">
              <a:solidFill>
                <a:schemeClr val="tx1"/>
              </a:solidFill>
              <a:cs typeface="B Nazanin" pitchFamily="2" charset="-78"/>
            </a:rPr>
            <a:t>- سازمان، اظهارنامه مالیاتی پیش فرض را صرفاً بر اساس اطلاعات موجود در سامانه مودیان و به صورت کاملا سیستمی تا پیش از پایان تیرماه سال بعد تهیه و به </a:t>
          </a:r>
          <a:r>
            <a:rPr lang="fa-IR" sz="2600" kern="1200" dirty="0" err="1">
              <a:solidFill>
                <a:schemeClr val="tx1"/>
              </a:solidFill>
              <a:cs typeface="B Nazanin" pitchFamily="2" charset="-78"/>
            </a:rPr>
            <a:t>کارپوشه</a:t>
          </a:r>
          <a:r>
            <a:rPr lang="fa-IR" sz="2600" kern="1200" dirty="0">
              <a:solidFill>
                <a:schemeClr val="tx1"/>
              </a:solidFill>
              <a:cs typeface="B Nazanin" pitchFamily="2" charset="-78"/>
            </a:rPr>
            <a:t> مودیان حقیقی منتقل می نماید.</a:t>
          </a:r>
        </a:p>
        <a:p>
          <a:pPr marL="0" lvl="0" indent="0" algn="just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fa-IR" sz="2600" kern="1200" dirty="0">
              <a:solidFill>
                <a:schemeClr val="tx1"/>
              </a:solidFill>
              <a:cs typeface="B Nazanin" pitchFamily="2" charset="-78"/>
            </a:rPr>
            <a:t>- اشخاص حقیقی مکلفند حداكثر تا پایان مرداد ماه، اظهارنامه مالیاتی پیش فرض را اصلاح، تکمیل یا تایید و مالیات متعلق را پرداخت کنند.</a:t>
          </a:r>
          <a:endParaRPr lang="fa-IR" sz="2600" kern="1200" dirty="0">
            <a:solidFill>
              <a:schemeClr val="tx1"/>
            </a:solidFill>
          </a:endParaRPr>
        </a:p>
      </dsp:txBody>
      <dsp:txXfrm>
        <a:off x="141073" y="592428"/>
        <a:ext cx="9590517" cy="260775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590EC5-EBFD-4196-91F6-FA759D53B136}">
      <dsp:nvSpPr>
        <dsp:cNvPr id="0" name=""/>
        <dsp:cNvSpPr/>
      </dsp:nvSpPr>
      <dsp:spPr>
        <a:xfrm>
          <a:off x="0" y="217652"/>
          <a:ext cx="9872663" cy="35743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just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600" kern="1200" dirty="0">
              <a:solidFill>
                <a:schemeClr val="tx1"/>
              </a:solidFill>
              <a:cs typeface="B Nazanin" pitchFamily="2" charset="-78"/>
            </a:rPr>
            <a:t>- سرپرست خانوار برای خود و اشخاص تحت </a:t>
          </a:r>
          <a:r>
            <a:rPr lang="fa-IR" sz="2600" kern="1200" dirty="0" err="1">
              <a:solidFill>
                <a:schemeClr val="tx1"/>
              </a:solidFill>
              <a:cs typeface="B Nazanin" pitchFamily="2" charset="-78"/>
            </a:rPr>
            <a:t>تکفل</a:t>
          </a:r>
          <a:r>
            <a:rPr lang="fa-IR" sz="2600" kern="1200" dirty="0">
              <a:solidFill>
                <a:schemeClr val="tx1"/>
              </a:solidFill>
              <a:cs typeface="B Nazanin" pitchFamily="2" charset="-78"/>
            </a:rPr>
            <a:t> کمتر از 18 سال، مکلف به تسلیم یک اظهارنامه مالیاتی مشترک است.</a:t>
          </a:r>
        </a:p>
        <a:p>
          <a:pPr marL="0" lvl="0" indent="0" algn="just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fa-IR" sz="2600" kern="1200" dirty="0">
              <a:solidFill>
                <a:schemeClr val="tx1"/>
              </a:solidFill>
              <a:cs typeface="B Nazanin" pitchFamily="2" charset="-78"/>
            </a:rPr>
            <a:t>- در صورت ارائه درخواست همسر مودی مبنی بر تسلیم اظهارنامه مشترک به سازمان و پذیرش مودی، تکلیف تسلیم اظهارنامه مجزا از همسر مودی ساقط است.</a:t>
          </a:r>
        </a:p>
        <a:p>
          <a:pPr marL="0" lvl="0" indent="0" algn="just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fa-IR" sz="2600" kern="1200" dirty="0">
              <a:solidFill>
                <a:schemeClr val="tx1"/>
              </a:solidFill>
              <a:cs typeface="B Nazanin" pitchFamily="2" charset="-78"/>
            </a:rPr>
            <a:t>- سرپرست خانوار </a:t>
          </a:r>
          <a:r>
            <a:rPr lang="fa-IR" sz="2600" kern="1200" dirty="0" err="1">
              <a:solidFill>
                <a:schemeClr val="tx1"/>
              </a:solidFill>
              <a:cs typeface="B Nazanin" pitchFamily="2" charset="-78"/>
            </a:rPr>
            <a:t>می‎تواند</a:t>
          </a:r>
          <a:r>
            <a:rPr lang="fa-IR" sz="2600" kern="1200" dirty="0">
              <a:solidFill>
                <a:schemeClr val="tx1"/>
              </a:solidFill>
              <a:cs typeface="B Nazanin" pitchFamily="2" charset="-78"/>
            </a:rPr>
            <a:t> تسلیم اظهارنامه مشترک با اشخاص تحت </a:t>
          </a:r>
          <a:r>
            <a:rPr lang="fa-IR" sz="2600" kern="1200" dirty="0" err="1">
              <a:solidFill>
                <a:schemeClr val="tx1"/>
              </a:solidFill>
              <a:cs typeface="B Nazanin" pitchFamily="2" charset="-78"/>
            </a:rPr>
            <a:t>تکفل</a:t>
          </a:r>
          <a:r>
            <a:rPr lang="fa-IR" sz="2600" kern="1200" dirty="0">
              <a:solidFill>
                <a:schemeClr val="tx1"/>
              </a:solidFill>
              <a:cs typeface="B Nazanin" pitchFamily="2" charset="-78"/>
            </a:rPr>
            <a:t> بالای 18 سال خود را  نیز بپذیرد.</a:t>
          </a:r>
          <a:endParaRPr lang="fa-IR" sz="2600" kern="1200" dirty="0">
            <a:solidFill>
              <a:schemeClr val="tx1"/>
            </a:solidFill>
          </a:endParaRPr>
        </a:p>
      </dsp:txBody>
      <dsp:txXfrm>
        <a:off x="174485" y="392137"/>
        <a:ext cx="9523693" cy="322538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4C4EB6-59C8-4E50-BFC8-B2B773F1621B}">
      <dsp:nvSpPr>
        <dsp:cNvPr id="0" name=""/>
        <dsp:cNvSpPr/>
      </dsp:nvSpPr>
      <dsp:spPr>
        <a:xfrm>
          <a:off x="9055" y="0"/>
          <a:ext cx="9271213" cy="5486400"/>
        </a:xfrm>
        <a:prstGeom prst="rect">
          <a:avLst/>
        </a:prstGeom>
        <a:solidFill>
          <a:srgbClr val="FFC000">
            <a:tint val="40000"/>
            <a:alpha val="90000"/>
            <a:hueOff val="1644845"/>
            <a:satOff val="-8752"/>
            <a:lumOff val="-499"/>
            <a:alphaOff val="0"/>
          </a:srgbClr>
        </a:solidFill>
        <a:ln w="6350" cap="flat" cmpd="sng" algn="ctr">
          <a:solidFill>
            <a:srgbClr val="FFC000">
              <a:tint val="40000"/>
              <a:alpha val="90000"/>
              <a:hueOff val="1644845"/>
              <a:satOff val="-8752"/>
              <a:lumOff val="-499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a-IR" sz="2600" kern="1200" dirty="0">
              <a:solidFill>
                <a:schemeClr val="tx1"/>
              </a:solidFill>
              <a:cs typeface="B Nazanin" pitchFamily="2" charset="-78"/>
            </a:rPr>
            <a:t>- </a:t>
          </a:r>
          <a:r>
            <a:rPr lang="fa-IR" sz="2600" b="1" kern="1200" dirty="0">
              <a:solidFill>
                <a:srgbClr val="00B050"/>
              </a:solidFill>
              <a:cs typeface="B Nazanin" pitchFamily="2" charset="-78"/>
            </a:rPr>
            <a:t>نرخ مالیات بر درآمد شرکت: </a:t>
          </a:r>
          <a:r>
            <a:rPr lang="fa-IR" sz="2600" kern="1200" dirty="0">
              <a:solidFill>
                <a:schemeClr val="tx1"/>
              </a:solidFill>
              <a:cs typeface="B Nazanin" pitchFamily="2" charset="-78"/>
            </a:rPr>
            <a:t>15 درصد</a:t>
          </a:r>
        </a:p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a-IR" sz="2600" kern="1200" dirty="0">
              <a:solidFill>
                <a:schemeClr val="tx1"/>
              </a:solidFill>
              <a:cs typeface="B Nazanin" pitchFamily="2" charset="-78"/>
            </a:rPr>
            <a:t>- </a:t>
          </a:r>
          <a:r>
            <a:rPr lang="fa-IR" sz="2600" b="1" kern="1200" dirty="0">
              <a:solidFill>
                <a:srgbClr val="00B050"/>
              </a:solidFill>
              <a:cs typeface="B Nazanin" pitchFamily="2" charset="-78"/>
            </a:rPr>
            <a:t>مالیات بر سود تقسیم شده:</a:t>
          </a:r>
        </a:p>
        <a:p>
          <a:pPr marL="633413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a-IR" sz="2600" kern="1200" dirty="0">
              <a:solidFill>
                <a:schemeClr val="tx1"/>
              </a:solidFill>
              <a:effectLst/>
              <a:latin typeface="IPT.Nazanin"/>
              <a:ea typeface="Times New Roman" panose="02020603050405020304" pitchFamily="18" charset="0"/>
              <a:cs typeface="B Nazanin" panose="00000400000000000000" pitchFamily="2" charset="-78"/>
            </a:rPr>
            <a:t>*</a:t>
          </a:r>
          <a:r>
            <a:rPr lang="ar-SA" sz="2600" kern="1200" dirty="0">
              <a:solidFill>
                <a:schemeClr val="tx1"/>
              </a:solidFill>
              <a:effectLst/>
              <a:latin typeface="IPT.Nazanin"/>
              <a:ea typeface="Times New Roman" panose="02020603050405020304" pitchFamily="18" charset="0"/>
              <a:cs typeface="B Nazanin" panose="00000400000000000000" pitchFamily="2" charset="-78"/>
            </a:rPr>
            <a:t>سود سهام تقسیم شده بی نام به نرخ ماده (131)</a:t>
          </a:r>
          <a:endParaRPr lang="en-US" sz="2600" kern="1200" dirty="0">
            <a:solidFill>
              <a:schemeClr val="tx1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B Nazanin" panose="00000400000000000000" pitchFamily="2" charset="-78"/>
          </a:endParaRPr>
        </a:p>
        <a:p>
          <a:pPr marL="633413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a-IR" sz="2600" kern="1200" dirty="0">
              <a:solidFill>
                <a:schemeClr val="tx1"/>
              </a:solidFill>
              <a:effectLst/>
              <a:latin typeface="IPT.Nazanin"/>
              <a:ea typeface="Times New Roman" panose="02020603050405020304" pitchFamily="18" charset="0"/>
              <a:cs typeface="B Nazanin" panose="00000400000000000000" pitchFamily="2" charset="-78"/>
            </a:rPr>
            <a:t>*</a:t>
          </a:r>
          <a:r>
            <a:rPr lang="ar-SA" sz="2600" kern="1200" dirty="0">
              <a:solidFill>
                <a:schemeClr val="tx1"/>
              </a:solidFill>
              <a:effectLst/>
              <a:latin typeface="IPT.Nazanin"/>
              <a:ea typeface="Times New Roman" panose="02020603050405020304" pitchFamily="18" charset="0"/>
              <a:cs typeface="B Nazanin" panose="00000400000000000000" pitchFamily="2" charset="-78"/>
            </a:rPr>
            <a:t>سهم هر یک از اشخاص حقیقی </a:t>
          </a:r>
          <a:r>
            <a:rPr lang="fa-IR" sz="2600" kern="1200" dirty="0">
              <a:solidFill>
                <a:schemeClr val="tx1"/>
              </a:solidFill>
              <a:cs typeface="B Nazanin" pitchFamily="2" charset="-78"/>
            </a:rPr>
            <a:t>در مجموع درآمد محاسبه و مشمول مالیات است.</a:t>
          </a:r>
        </a:p>
        <a:p>
          <a:pPr marL="633413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a-IR" sz="2600" kern="1200" dirty="0">
              <a:solidFill>
                <a:schemeClr val="tx1"/>
              </a:solidFill>
              <a:effectLst/>
              <a:latin typeface="IPT.Nazanin"/>
              <a:ea typeface="Times New Roman" panose="02020603050405020304" pitchFamily="18" charset="0"/>
              <a:cs typeface="B Nazanin" panose="00000400000000000000" pitchFamily="2" charset="-78"/>
            </a:rPr>
            <a:t>*</a:t>
          </a:r>
          <a:r>
            <a:rPr lang="ar-SA" sz="2600" kern="1200" dirty="0">
              <a:solidFill>
                <a:schemeClr val="tx1"/>
              </a:solidFill>
              <a:effectLst/>
              <a:latin typeface="IPT.Nazanin"/>
              <a:ea typeface="Times New Roman" panose="02020603050405020304" pitchFamily="18" charset="0"/>
              <a:cs typeface="B Nazanin" panose="00000400000000000000" pitchFamily="2" charset="-78"/>
            </a:rPr>
            <a:t>سهم اشخاص موضوع ماده 2 قانون و نهادهای عمومی غیردولتی به نرخ 20 درصد</a:t>
          </a:r>
          <a:endParaRPr lang="en-US" sz="2600" kern="1200" dirty="0">
            <a:solidFill>
              <a:schemeClr val="tx1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B Nazanin" panose="00000400000000000000" pitchFamily="2" charset="-78"/>
          </a:endParaRPr>
        </a:p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a-IR" sz="2600" kern="1200" dirty="0">
              <a:solidFill>
                <a:schemeClr val="tx1"/>
              </a:solidFill>
              <a:cs typeface="B Nazanin" pitchFamily="2" charset="-78"/>
            </a:rPr>
            <a:t>- </a:t>
          </a:r>
          <a:r>
            <a:rPr lang="fa-IR" sz="2600" b="1" kern="1200" dirty="0">
              <a:solidFill>
                <a:srgbClr val="00B050"/>
              </a:solidFill>
              <a:latin typeface="Corbel" panose="020B0503020204020204"/>
              <a:ea typeface="+mn-ea"/>
              <a:cs typeface="B Nazanin" pitchFamily="2" charset="-78"/>
            </a:rPr>
            <a:t>کسر مالیات تکلیفی سود تقسیم شده: </a:t>
          </a:r>
          <a:r>
            <a:rPr lang="fa-IR" sz="2600" kern="1200" dirty="0">
              <a:solidFill>
                <a:schemeClr val="tx1"/>
              </a:solidFill>
              <a:cs typeface="B Nazanin" pitchFamily="2" charset="-78"/>
            </a:rPr>
            <a:t>کسر و </a:t>
          </a:r>
          <a:r>
            <a:rPr lang="fa-IR" sz="2600" kern="1200" dirty="0" err="1">
              <a:solidFill>
                <a:schemeClr val="tx1"/>
              </a:solidFill>
              <a:cs typeface="B Nazanin" pitchFamily="2" charset="-78"/>
            </a:rPr>
            <a:t>ایصال</a:t>
          </a:r>
          <a:r>
            <a:rPr lang="fa-IR" sz="2600" kern="1200" dirty="0">
              <a:solidFill>
                <a:schemeClr val="tx1"/>
              </a:solidFill>
              <a:cs typeface="B Nazanin" pitchFamily="2" charset="-78"/>
            </a:rPr>
            <a:t> مالیات علی </a:t>
          </a:r>
          <a:r>
            <a:rPr lang="fa-IR" sz="2600" kern="1200" dirty="0" err="1">
              <a:solidFill>
                <a:schemeClr val="tx1"/>
              </a:solidFill>
              <a:cs typeface="B Nazanin" pitchFamily="2" charset="-78"/>
            </a:rPr>
            <a:t>الحساب</a:t>
          </a:r>
          <a:r>
            <a:rPr lang="fa-IR" sz="2600" kern="1200" dirty="0">
              <a:solidFill>
                <a:schemeClr val="tx1"/>
              </a:solidFill>
              <a:cs typeface="B Nazanin" pitchFamily="2" charset="-78"/>
            </a:rPr>
            <a:t> پس از کسر 2 معافیت پایه </a:t>
          </a:r>
          <a:r>
            <a:rPr lang="ar-SA" sz="2600" kern="1200" dirty="0">
              <a:solidFill>
                <a:schemeClr val="tx1"/>
              </a:solidFill>
              <a:cs typeface="B Nazanin" pitchFamily="2" charset="-78"/>
            </a:rPr>
            <a:t>در زمان پرداخت سود تقسیم شده </a:t>
          </a:r>
          <a:endParaRPr lang="fa-IR" sz="2600" kern="1200" dirty="0">
            <a:solidFill>
              <a:schemeClr val="tx1"/>
            </a:solidFill>
            <a:cs typeface="B Nazanin" pitchFamily="2" charset="-78"/>
          </a:endParaRPr>
        </a:p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a-IR" sz="2600" kern="1200" dirty="0">
              <a:solidFill>
                <a:srgbClr val="C00000"/>
              </a:solidFill>
              <a:cs typeface="B Nazanin" pitchFamily="2" charset="-78"/>
            </a:rPr>
            <a:t>اشخاص حقوقی نسبت به 95% </a:t>
          </a:r>
          <a:r>
            <a:rPr lang="ar-SA" sz="2600" kern="1200" dirty="0">
              <a:solidFill>
                <a:srgbClr val="C00000"/>
              </a:solidFill>
              <a:cs typeface="B Nazanin" pitchFamily="2" charset="-78"/>
            </a:rPr>
            <a:t>سود سهام یا سهام‌الشركه دریافتی از شركت‌های سرمایه</a:t>
          </a:r>
          <a:r>
            <a:rPr lang="fa-IR" sz="2600" kern="1200" dirty="0">
              <a:solidFill>
                <a:srgbClr val="C00000"/>
              </a:solidFill>
              <a:cs typeface="B Nazanin" pitchFamily="2" charset="-78"/>
            </a:rPr>
            <a:t>‎</a:t>
          </a:r>
          <a:r>
            <a:rPr lang="ar-SA" sz="2600" kern="1200" dirty="0">
              <a:solidFill>
                <a:srgbClr val="C00000"/>
              </a:solidFill>
              <a:cs typeface="B Nazanin" pitchFamily="2" charset="-78"/>
            </a:rPr>
            <a:t>پذیر</a:t>
          </a:r>
          <a:r>
            <a:rPr lang="fa-IR" sz="2600" kern="1200" dirty="0">
              <a:solidFill>
                <a:srgbClr val="C00000"/>
              </a:solidFill>
              <a:cs typeface="B Nazanin" pitchFamily="2" charset="-78"/>
            </a:rPr>
            <a:t> مشمول مالیات نیستند.</a:t>
          </a:r>
          <a:endParaRPr lang="en-US" sz="2600" b="1" kern="1200" dirty="0">
            <a:solidFill>
              <a:srgbClr val="C00000"/>
            </a:solidFill>
            <a:latin typeface="Calibri"/>
            <a:ea typeface="Helvetica Light"/>
            <a:cs typeface="B Nazanin" panose="00000400000000000000" pitchFamily="2" charset="-78"/>
          </a:endParaRPr>
        </a:p>
      </dsp:txBody>
      <dsp:txXfrm>
        <a:off x="9055" y="0"/>
        <a:ext cx="9271213" cy="548640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4C4EB6-59C8-4E50-BFC8-B2B773F1621B}">
      <dsp:nvSpPr>
        <dsp:cNvPr id="0" name=""/>
        <dsp:cNvSpPr/>
      </dsp:nvSpPr>
      <dsp:spPr>
        <a:xfrm>
          <a:off x="9055" y="548146"/>
          <a:ext cx="9271213" cy="4463844"/>
        </a:xfrm>
        <a:prstGeom prst="rect">
          <a:avLst/>
        </a:prstGeom>
        <a:solidFill>
          <a:srgbClr val="FFC000">
            <a:tint val="40000"/>
            <a:alpha val="90000"/>
            <a:hueOff val="1644845"/>
            <a:satOff val="-8752"/>
            <a:lumOff val="-499"/>
            <a:alphaOff val="0"/>
          </a:srgbClr>
        </a:solidFill>
        <a:ln w="6350" cap="flat" cmpd="sng" algn="ctr">
          <a:solidFill>
            <a:srgbClr val="FFC000">
              <a:tint val="40000"/>
              <a:alpha val="90000"/>
              <a:hueOff val="1644845"/>
              <a:satOff val="-8752"/>
              <a:lumOff val="-499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171450" lvl="1" indent="-17145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a-IR" sz="2600" b="1" kern="1200" dirty="0">
              <a:solidFill>
                <a:srgbClr val="00B050"/>
              </a:solidFill>
              <a:latin typeface="Corbel" panose="020B0503020204020204"/>
              <a:ea typeface="+mn-ea"/>
              <a:cs typeface="B Nazanin" pitchFamily="2" charset="-78"/>
            </a:rPr>
            <a:t>تسلیم اظهارنامه: </a:t>
          </a:r>
        </a:p>
        <a:p>
          <a:pPr marL="171450" lvl="1" indent="-17145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fa-IR" sz="2600" kern="1200" dirty="0">
              <a:solidFill>
                <a:schemeClr val="tx1"/>
              </a:solidFill>
              <a:cs typeface="B Nazanin" pitchFamily="2" charset="-78"/>
            </a:rPr>
            <a:t>سازمان، صورتحساب‎های الکترونیکی مرتبط با مودیان را به صورت سیستمی به اظهارنامه مالیاتی پیش فرض آنها منتقل و درآمد مشمول مالیات و مالیات پرداختنی اشخاص حقوقی را بر اساس اظهارنامه مالیاتی پیش فرض محاسبه و ظرف 30 روز از اتمام سال مالیاتی، به کارپوشه آنها منتقل می‎نماید.</a:t>
          </a:r>
        </a:p>
        <a:p>
          <a:pPr marL="171450" lvl="1" indent="-17145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fa-IR" sz="2600" kern="1200" dirty="0">
              <a:solidFill>
                <a:schemeClr val="tx1"/>
              </a:solidFill>
              <a:cs typeface="B Nazanin" pitchFamily="2" charset="-78"/>
            </a:rPr>
            <a:t>اشخاص حقوقی مکلف‌اند حداكثر تا چهار ماه پس از سال مالیاتی اظهارنامه مالیاتی پیش فرض را اصلاح، تکمیل یا تایید و مالیات متعلق را پرداخت کنند.</a:t>
          </a:r>
          <a:endParaRPr lang="en-US" sz="2600" b="0" kern="1200" dirty="0">
            <a:solidFill>
              <a:schemeClr val="tx1"/>
            </a:solidFill>
            <a:latin typeface="Calibri"/>
            <a:ea typeface="Helvetica Light"/>
            <a:cs typeface="B Nazanin" panose="00000400000000000000" pitchFamily="2" charset="-78"/>
          </a:endParaRPr>
        </a:p>
      </dsp:txBody>
      <dsp:txXfrm>
        <a:off x="9055" y="548146"/>
        <a:ext cx="9271213" cy="44638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B1729-BC98-42C1-9C6C-D65DCBA4358F}">
      <dsp:nvSpPr>
        <dsp:cNvPr id="0" name=""/>
        <dsp:cNvSpPr/>
      </dsp:nvSpPr>
      <dsp:spPr>
        <a:xfrm rot="16200000">
          <a:off x="2104993" y="-2104437"/>
          <a:ext cx="4363553" cy="8572427"/>
        </a:xfrm>
        <a:prstGeom prst="rect">
          <a:avLst/>
        </a:prstGeom>
        <a:solidFill>
          <a:srgbClr val="FFC000">
            <a:tint val="40000"/>
            <a:alpha val="9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FFC000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a-IR" sz="2400" b="1" u="sng" kern="1200" dirty="0">
              <a:solidFill>
                <a:srgbClr val="0000FF"/>
              </a:solidFill>
              <a:latin typeface="Calibri"/>
              <a:ea typeface="+mn-ea"/>
              <a:cs typeface="B Nazanin" panose="00000400000000000000" pitchFamily="2" charset="-78"/>
            </a:rPr>
            <a:t>درآمد املاک:</a:t>
          </a:r>
          <a:endParaRPr lang="en-US" sz="2400" b="1" u="sng" kern="1200" dirty="0">
            <a:solidFill>
              <a:srgbClr val="0000FF"/>
            </a:solidFill>
            <a:latin typeface="Georgia"/>
            <a:ea typeface="+mn-ea"/>
            <a:cs typeface="B Nazanin" pitchFamily="2" charset="-78"/>
          </a:endParaRPr>
        </a:p>
        <a:p>
          <a:pPr marL="171450" lvl="1" indent="-17145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fa-IR" sz="2400" kern="1200" dirty="0">
              <a:cs typeface="B Nazanin" pitchFamily="2" charset="-78"/>
            </a:rPr>
            <a:t>درآمد حاصل از املاک در مجموع درآمد شخص محاسبه و مشمول مالیات است.</a:t>
          </a:r>
          <a:endParaRPr lang="en-US" sz="2400" b="1" kern="1200" dirty="0">
            <a:solidFill>
              <a:sysClr val="windowText" lastClr="000000"/>
            </a:solidFill>
            <a:latin typeface="Georgia"/>
            <a:ea typeface="+mn-ea"/>
            <a:cs typeface="B Nazanin" pitchFamily="2" charset="-78"/>
          </a:endParaRPr>
        </a:p>
        <a:p>
          <a:pPr marL="171450" lvl="1" indent="-17145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fa-IR" sz="2400" b="1" dirty="0">
              <a:solidFill>
                <a:srgbClr val="FF0000"/>
              </a:solidFill>
              <a:cs typeface="B Nazanin" pitchFamily="2" charset="-78"/>
            </a:rPr>
            <a:t>مالیات تکلیفی درآمد املاک: </a:t>
          </a:r>
          <a:r>
            <a:rPr lang="fa-IR" sz="2400" dirty="0">
              <a:cs typeface="B Nazanin" pitchFamily="2" charset="-78"/>
            </a:rPr>
            <a:t>کسر و پرداخت 15% از مال الاجاره پرداختی به موجر به عنوان مالیات علی الحساب</a:t>
          </a:r>
          <a:endParaRPr lang="en-US" sz="2400" b="1" kern="1200" dirty="0">
            <a:solidFill>
              <a:sysClr val="windowText" lastClr="000000"/>
            </a:solidFill>
            <a:latin typeface="Georgia"/>
            <a:ea typeface="+mn-ea"/>
            <a:cs typeface="B Nazanin" pitchFamily="2" charset="-78"/>
          </a:endParaRPr>
        </a:p>
        <a:p>
          <a:pPr marL="171450" lvl="1" indent="-17145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a-IR" sz="2400" b="1" kern="1200" dirty="0">
              <a:solidFill>
                <a:srgbClr val="00B050"/>
              </a:solidFill>
              <a:cs typeface="B Nazanin" pitchFamily="2" charset="-78"/>
            </a:rPr>
            <a:t>معافیت‎ها: </a:t>
          </a:r>
          <a:r>
            <a:rPr lang="fa-IR" sz="2400" kern="1200" dirty="0">
              <a:solidFill>
                <a:schemeClr val="tx1"/>
              </a:solidFill>
              <a:cs typeface="B Nazanin" pitchFamily="2" charset="-78"/>
            </a:rPr>
            <a:t>حذف معافیت مالکان مجتمع های مسکونی و معافیت متناسب با متراژ برای مالیات بر درآمد اجاره(تبصره 11 ماده 53)، حذف معافیت شهرهای زیر یکصد هزار نفر جمعیت در مورد مالیات ساخت و فروش(تبصره 4 ماده 77)</a:t>
          </a:r>
          <a:endParaRPr lang="fa-IR" sz="2400" kern="1200" dirty="0">
            <a:cs typeface="B Nazanin" pitchFamily="2" charset="-78"/>
          </a:endParaRPr>
        </a:p>
        <a:p>
          <a:pPr marL="171450" lvl="1" indent="-17145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400" b="1" kern="1200" dirty="0">
            <a:solidFill>
              <a:sysClr val="windowText" lastClr="000000"/>
            </a:solidFill>
            <a:latin typeface="Georgia"/>
            <a:ea typeface="+mn-ea"/>
            <a:cs typeface="B Nazanin" pitchFamily="2" charset="-78"/>
          </a:endParaRPr>
        </a:p>
      </dsp:txBody>
      <dsp:txXfrm rot="5400000">
        <a:off x="556" y="0"/>
        <a:ext cx="8572427" cy="4363553"/>
      </dsp:txXfrm>
    </dsp:sp>
    <dsp:sp modelId="{7E429971-BC57-430F-BB25-C0574E5E39E3}">
      <dsp:nvSpPr>
        <dsp:cNvPr id="0" name=""/>
        <dsp:cNvSpPr/>
      </dsp:nvSpPr>
      <dsp:spPr>
        <a:xfrm>
          <a:off x="8573539" y="1416762"/>
          <a:ext cx="1299123" cy="1480166"/>
        </a:xfrm>
        <a:prstGeom prst="roundRect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b="1" kern="1200" dirty="0">
              <a:solidFill>
                <a:sysClr val="windowText" lastClr="000000"/>
              </a:solidFill>
              <a:latin typeface="Calibri"/>
              <a:ea typeface="+mn-ea"/>
              <a:cs typeface="B Nazanin" panose="00000400000000000000" pitchFamily="2" charset="-78"/>
            </a:rPr>
            <a:t>1</a:t>
          </a:r>
          <a:endParaRPr lang="en-US" sz="2000" b="1" kern="1200" dirty="0">
            <a:solidFill>
              <a:sysClr val="windowText" lastClr="000000"/>
            </a:solidFill>
            <a:latin typeface="Calibri"/>
            <a:ea typeface="+mn-ea"/>
            <a:cs typeface="B Nazanin" panose="00000400000000000000" pitchFamily="2" charset="-78"/>
          </a:endParaRPr>
        </a:p>
      </dsp:txBody>
      <dsp:txXfrm>
        <a:off x="8636957" y="1480180"/>
        <a:ext cx="1172287" cy="135333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4C4EB6-59C8-4E50-BFC8-B2B773F1621B}">
      <dsp:nvSpPr>
        <dsp:cNvPr id="0" name=""/>
        <dsp:cNvSpPr/>
      </dsp:nvSpPr>
      <dsp:spPr>
        <a:xfrm>
          <a:off x="9055" y="0"/>
          <a:ext cx="9271213" cy="5486400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6350" cap="flat" cmpd="sng" algn="ctr">
          <a:solidFill>
            <a:srgbClr val="FFC000">
              <a:tint val="40000"/>
              <a:alpha val="90000"/>
              <a:hueOff val="1644845"/>
              <a:satOff val="-8752"/>
              <a:lumOff val="-499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171450" lvl="1" indent="-17145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a-IR" sz="2600" b="1" kern="1200" dirty="0">
              <a:solidFill>
                <a:srgbClr val="FF0000"/>
              </a:solidFill>
              <a:cs typeface="B Nazanin" pitchFamily="2" charset="-78"/>
            </a:rPr>
            <a:t>اصلاح ماده 132: (با رویکرد اعطای مشوق متناسب با میزان </a:t>
          </a:r>
          <a:r>
            <a:rPr lang="fa-IR" sz="2600" b="1" kern="1200" dirty="0" err="1">
              <a:solidFill>
                <a:srgbClr val="FF0000"/>
              </a:solidFill>
              <a:cs typeface="B Nazanin" pitchFamily="2" charset="-78"/>
            </a:rPr>
            <a:t>سرمایه‌گذاری</a:t>
          </a:r>
          <a:r>
            <a:rPr lang="fa-IR" sz="2600" b="1" kern="1200" dirty="0">
              <a:solidFill>
                <a:srgbClr val="FF0000"/>
              </a:solidFill>
              <a:cs typeface="B Nazanin" pitchFamily="2" charset="-78"/>
            </a:rPr>
            <a:t> و </a:t>
          </a:r>
          <a:r>
            <a:rPr lang="fa-IR" sz="2600" b="1" kern="1200" dirty="0" err="1">
              <a:solidFill>
                <a:srgbClr val="FF0000"/>
              </a:solidFill>
              <a:cs typeface="B Nazanin" pitchFamily="2" charset="-78"/>
            </a:rPr>
            <a:t>ساده‌سازی</a:t>
          </a:r>
          <a:r>
            <a:rPr lang="fa-IR" sz="2600" b="1" kern="1200" dirty="0">
              <a:solidFill>
                <a:srgbClr val="FF0000"/>
              </a:solidFill>
              <a:cs typeface="B Nazanin" pitchFamily="2" charset="-78"/>
            </a:rPr>
            <a:t> قانون)</a:t>
          </a:r>
        </a:p>
        <a:p>
          <a:pPr marL="171450" lvl="1" indent="-17145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fa-IR" sz="2600" kern="1200" dirty="0">
              <a:solidFill>
                <a:schemeClr val="tx1"/>
              </a:solidFill>
              <a:cs typeface="B Nazanin" pitchFamily="2" charset="-78"/>
            </a:rPr>
            <a:t>معافیت برای 50% </a:t>
          </a:r>
          <a:r>
            <a:rPr lang="ar-SA" sz="2600" kern="1200" dirty="0">
              <a:solidFill>
                <a:schemeClr val="tx1"/>
              </a:solidFill>
              <a:cs typeface="B Nazanin" pitchFamily="2" charset="-78"/>
            </a:rPr>
            <a:t>سرمایه­گذاری اشخاص حقوقی غیردولتی </a:t>
          </a:r>
          <a:r>
            <a:rPr lang="fa-IR" sz="2600" kern="1200" dirty="0">
              <a:solidFill>
                <a:schemeClr val="tx1"/>
              </a:solidFill>
              <a:cs typeface="B Nazanin" pitchFamily="2" charset="-78"/>
            </a:rPr>
            <a:t>که این معافیت در مناطق کمتر توسعه یافته به میزان 100% خواهد بود.</a:t>
          </a:r>
        </a:p>
        <a:p>
          <a:pPr marL="171450" lvl="1" indent="-17145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fa-IR" sz="2600" kern="1200" dirty="0">
              <a:solidFill>
                <a:schemeClr val="tx1"/>
              </a:solidFill>
              <a:cs typeface="B Nazanin" pitchFamily="2" charset="-78"/>
            </a:rPr>
            <a:t>حذف </a:t>
          </a:r>
          <a:r>
            <a:rPr lang="fa-IR" sz="2600" kern="1200" dirty="0" err="1">
              <a:solidFill>
                <a:schemeClr val="tx1"/>
              </a:solidFill>
              <a:cs typeface="B Nazanin" pitchFamily="2" charset="-78"/>
            </a:rPr>
            <a:t>معافیت‎های</a:t>
          </a:r>
          <a:r>
            <a:rPr lang="fa-IR" sz="2600" kern="1200" dirty="0">
              <a:solidFill>
                <a:schemeClr val="tx1"/>
              </a:solidFill>
              <a:cs typeface="B Nazanin" pitchFamily="2" charset="-78"/>
            </a:rPr>
            <a:t> بندهای (ب)، (پ)، (ث)، (ج)، (ح)، (خ)، (ر)، (ز).</a:t>
          </a:r>
        </a:p>
        <a:p>
          <a:pPr marL="171450" lvl="1" indent="-17145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fa-IR" sz="2600" kern="1200" dirty="0">
            <a:solidFill>
              <a:schemeClr val="tx1"/>
            </a:solidFill>
            <a:cs typeface="B Nazanin" pitchFamily="2" charset="-78"/>
          </a:endParaRPr>
        </a:p>
        <a:p>
          <a:pPr marL="171450" lvl="1" indent="-17145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fa-IR" sz="2600" b="1" kern="1200" dirty="0">
              <a:solidFill>
                <a:srgbClr val="FF0000"/>
              </a:solidFill>
              <a:cs typeface="B Nazanin" pitchFamily="2" charset="-78"/>
            </a:rPr>
            <a:t>اصلاح ماده 138مکرر</a:t>
          </a:r>
        </a:p>
        <a:p>
          <a:pPr marL="171450" lvl="1" indent="-17145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fa-IR" sz="2600" kern="1200" dirty="0">
              <a:solidFill>
                <a:schemeClr val="tx1"/>
              </a:solidFill>
              <a:cs typeface="B Nazanin" pitchFamily="2" charset="-78"/>
            </a:rPr>
            <a:t>حذف معافیت اشخاص حقوقی و اعطای معافیت به </a:t>
          </a:r>
          <a:r>
            <a:rPr lang="ar-SA" sz="2600" kern="1200" dirty="0">
              <a:solidFill>
                <a:schemeClr val="tx1"/>
              </a:solidFill>
              <a:cs typeface="B Nazanin" pitchFamily="2" charset="-78"/>
            </a:rPr>
            <a:t>اشخاص حقیقی که آورده نقدی برای تأمین مالی طرح - پروژه و سرمایه در گردش فراهم نمایند، معادل حداقل سود مورد انتظار عقود مشارکتی تا سقف مجموع سود دریافتی معادل 2 برابر معافیت پایه</a:t>
          </a:r>
          <a:r>
            <a:rPr lang="fa-IR" sz="2600" kern="1200" dirty="0">
              <a:solidFill>
                <a:schemeClr val="tx1"/>
              </a:solidFill>
              <a:cs typeface="B Nazanin" pitchFamily="2" charset="-78"/>
            </a:rPr>
            <a:t>.</a:t>
          </a:r>
          <a:endParaRPr lang="en-US" sz="2600" b="0" kern="1200" dirty="0">
            <a:solidFill>
              <a:schemeClr val="tx1"/>
            </a:solidFill>
            <a:latin typeface="Calibri"/>
            <a:ea typeface="Helvetica Light"/>
            <a:cs typeface="B Nazanin" panose="00000400000000000000" pitchFamily="2" charset="-78"/>
          </a:endParaRPr>
        </a:p>
      </dsp:txBody>
      <dsp:txXfrm>
        <a:off x="9055" y="0"/>
        <a:ext cx="9271213" cy="5486400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4C4EB6-59C8-4E50-BFC8-B2B773F1621B}">
      <dsp:nvSpPr>
        <dsp:cNvPr id="0" name=""/>
        <dsp:cNvSpPr/>
      </dsp:nvSpPr>
      <dsp:spPr>
        <a:xfrm>
          <a:off x="9055" y="0"/>
          <a:ext cx="9271213" cy="5486400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6350" cap="flat" cmpd="sng" algn="ctr">
          <a:solidFill>
            <a:srgbClr val="FFC000">
              <a:tint val="40000"/>
              <a:alpha val="90000"/>
              <a:hueOff val="1644845"/>
              <a:satOff val="-8752"/>
              <a:lumOff val="-499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171450" lvl="1" indent="-17145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a-IR" sz="2600" b="1" kern="1200" dirty="0">
              <a:solidFill>
                <a:srgbClr val="FF0000"/>
              </a:solidFill>
              <a:latin typeface="Corbel" panose="020B0503020204020204"/>
              <a:ea typeface="+mn-ea"/>
              <a:cs typeface="B Nazanin" pitchFamily="2" charset="-78"/>
            </a:rPr>
            <a:t>اصلاح بند ل ماده 139</a:t>
          </a:r>
        </a:p>
        <a:p>
          <a:pPr marL="171450" lvl="1" indent="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fa-IR" sz="2600" kern="1200" dirty="0">
              <a:solidFill>
                <a:schemeClr val="tx1"/>
              </a:solidFill>
              <a:cs typeface="B Nazanin" pitchFamily="2" charset="-78"/>
            </a:rPr>
            <a:t>حذف معافیت کامل و اعطای 25% </a:t>
          </a:r>
          <a:r>
            <a:rPr lang="ar-SA" sz="2600" kern="1200" dirty="0">
              <a:solidFill>
                <a:schemeClr val="tx1"/>
              </a:solidFill>
              <a:cs typeface="B Nazanin" pitchFamily="2" charset="-78"/>
            </a:rPr>
            <a:t>تخفیف در نرخ</a:t>
          </a:r>
          <a:r>
            <a:rPr lang="fa-IR" sz="2600" kern="1200" dirty="0">
              <a:solidFill>
                <a:schemeClr val="tx1"/>
              </a:solidFill>
              <a:cs typeface="B Nazanin" pitchFamily="2" charset="-78"/>
            </a:rPr>
            <a:t> مالیاتی</a:t>
          </a:r>
          <a:r>
            <a:rPr lang="ar-SA" sz="2600" kern="1200" dirty="0">
              <a:solidFill>
                <a:schemeClr val="tx1"/>
              </a:solidFill>
              <a:cs typeface="B Nazanin" pitchFamily="2" charset="-78"/>
            </a:rPr>
            <a:t> </a:t>
          </a:r>
          <a:r>
            <a:rPr lang="fa-IR" sz="2600" kern="1200" dirty="0">
              <a:solidFill>
                <a:schemeClr val="tx1"/>
              </a:solidFill>
              <a:cs typeface="B Nazanin" pitchFamily="2" charset="-78"/>
            </a:rPr>
            <a:t>برای </a:t>
          </a:r>
          <a:r>
            <a:rPr lang="ar-SA" sz="2600" kern="1200" dirty="0">
              <a:solidFill>
                <a:schemeClr val="tx1"/>
              </a:solidFill>
              <a:cs typeface="B Nazanin" pitchFamily="2" charset="-78"/>
            </a:rPr>
            <a:t>درآمد حاصل از فعالیت‌های انتشاراتی و مطبوعاتی و قرآنی، فرهنگی و هنری</a:t>
          </a:r>
          <a:r>
            <a:rPr lang="fa-IR" sz="2600" kern="1200" dirty="0">
              <a:solidFill>
                <a:schemeClr val="tx1"/>
              </a:solidFill>
              <a:cs typeface="B Nazanin" pitchFamily="2" charset="-78"/>
            </a:rPr>
            <a:t> برای اشخاص حقوقی و معافیت تا سقف 500 میلیون ریال برای اشخاص حقیقی.</a:t>
          </a:r>
        </a:p>
        <a:p>
          <a:pPr marL="171450" lvl="1" indent="-17145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fa-IR" sz="2600" b="1" kern="1200" dirty="0">
              <a:solidFill>
                <a:srgbClr val="FF0000"/>
              </a:solidFill>
              <a:latin typeface="Corbel" panose="020B0503020204020204"/>
              <a:ea typeface="+mn-ea"/>
              <a:cs typeface="B Nazanin" pitchFamily="2" charset="-78"/>
            </a:rPr>
            <a:t>اصلاح ماده 142 </a:t>
          </a:r>
        </a:p>
        <a:p>
          <a:pPr marL="171450" lvl="1" indent="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fa-IR" sz="2600" kern="1200" dirty="0">
              <a:solidFill>
                <a:prstClr val="black"/>
              </a:solidFill>
              <a:latin typeface="Corbel" panose="020B0503020204020204"/>
              <a:ea typeface="+mn-ea"/>
              <a:cs typeface="B Nazanin" pitchFamily="2" charset="-78"/>
            </a:rPr>
            <a:t>حذف معافیت اشخاص حقوقی و محدود شدن معافیت </a:t>
          </a:r>
          <a:r>
            <a:rPr lang="ar-SA" sz="2600" kern="1200" dirty="0">
              <a:solidFill>
                <a:prstClr val="black"/>
              </a:solidFill>
              <a:latin typeface="Corbel" panose="020B0503020204020204"/>
              <a:ea typeface="+mn-ea"/>
              <a:cs typeface="B Nazanin" pitchFamily="2" charset="-78"/>
            </a:rPr>
            <a:t>اشخاص حقیقی بابت </a:t>
          </a:r>
          <a:r>
            <a:rPr lang="fa-IR" sz="2600" kern="1200" dirty="0">
              <a:solidFill>
                <a:prstClr val="black"/>
              </a:solidFill>
              <a:latin typeface="Corbel" panose="020B0503020204020204"/>
              <a:ea typeface="+mn-ea"/>
              <a:cs typeface="B Nazanin" pitchFamily="2" charset="-78"/>
            </a:rPr>
            <a:t>درآمد حاصل از </a:t>
          </a:r>
          <a:r>
            <a:rPr lang="ar-SA" sz="2600" kern="1200" dirty="0">
              <a:solidFill>
                <a:prstClr val="black"/>
              </a:solidFill>
              <a:latin typeface="Corbel" panose="020B0503020204020204"/>
              <a:ea typeface="+mn-ea"/>
              <a:cs typeface="B Nazanin" pitchFamily="2" charset="-78"/>
            </a:rPr>
            <a:t>تولید فرش دستباف و صنایع‌دستی مجموعاً تا سقف دو برابر معافیت پایه</a:t>
          </a:r>
          <a:r>
            <a:rPr lang="fa-IR" sz="2600" kern="1200" dirty="0">
              <a:solidFill>
                <a:prstClr val="black"/>
              </a:solidFill>
              <a:latin typeface="Corbel" panose="020B0503020204020204"/>
              <a:ea typeface="+mn-ea"/>
              <a:cs typeface="B Nazanin" pitchFamily="2" charset="-78"/>
            </a:rPr>
            <a:t>.</a:t>
          </a:r>
          <a:r>
            <a:rPr lang="ar-SA" sz="2600" kern="1200" dirty="0">
              <a:solidFill>
                <a:prstClr val="black"/>
              </a:solidFill>
              <a:latin typeface="Corbel" panose="020B0503020204020204"/>
              <a:ea typeface="+mn-ea"/>
              <a:cs typeface="B Nazanin" pitchFamily="2" charset="-78"/>
            </a:rPr>
            <a:t> </a:t>
          </a:r>
          <a:endParaRPr lang="en-US" sz="2600" kern="1200" dirty="0">
            <a:solidFill>
              <a:prstClr val="black"/>
            </a:solidFill>
            <a:latin typeface="Corbel" panose="020B0503020204020204"/>
            <a:ea typeface="+mn-ea"/>
            <a:cs typeface="B Nazanin" pitchFamily="2" charset="-78"/>
          </a:endParaRPr>
        </a:p>
      </dsp:txBody>
      <dsp:txXfrm>
        <a:off x="9055" y="0"/>
        <a:ext cx="9271213" cy="5486400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4C4EB6-59C8-4E50-BFC8-B2B773F1621B}">
      <dsp:nvSpPr>
        <dsp:cNvPr id="0" name=""/>
        <dsp:cNvSpPr/>
      </dsp:nvSpPr>
      <dsp:spPr>
        <a:xfrm>
          <a:off x="9055" y="0"/>
          <a:ext cx="9271213" cy="5486400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6350" cap="flat" cmpd="sng" algn="ctr">
          <a:solidFill>
            <a:srgbClr val="FFC000">
              <a:tint val="40000"/>
              <a:alpha val="90000"/>
              <a:hueOff val="1644845"/>
              <a:satOff val="-8752"/>
              <a:lumOff val="-499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171450" lvl="1" indent="-17145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a-IR" sz="2600" b="1" kern="1200" dirty="0">
              <a:solidFill>
                <a:srgbClr val="FF0000"/>
              </a:solidFill>
              <a:latin typeface="Corbel" panose="020B0503020204020204"/>
              <a:ea typeface="+mn-ea"/>
              <a:cs typeface="B Nazanin" pitchFamily="2" charset="-78"/>
            </a:rPr>
            <a:t>اصلاح ماده 141 </a:t>
          </a:r>
        </a:p>
        <a:p>
          <a:pPr marL="171450" lvl="1" indent="-17145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fa-IR" sz="2600" kern="1200" dirty="0">
              <a:solidFill>
                <a:srgbClr val="0000FF"/>
              </a:solidFill>
              <a:cs typeface="B Nazanin" pitchFamily="2" charset="-78"/>
            </a:rPr>
            <a:t>- معافیت 50% </a:t>
          </a:r>
          <a:r>
            <a:rPr lang="ar-SA" sz="2600" kern="1200" dirty="0">
              <a:solidFill>
                <a:srgbClr val="0000FF"/>
              </a:solidFill>
              <a:cs typeface="B Nazanin" pitchFamily="2" charset="-78"/>
            </a:rPr>
            <a:t>درآمد صادرات محصولات کشاورزی فرآوری نشده</a:t>
          </a:r>
          <a:endParaRPr lang="fa-IR" sz="2600" kern="1200" dirty="0">
            <a:solidFill>
              <a:srgbClr val="0000FF"/>
            </a:solidFill>
            <a:cs typeface="B Nazanin" pitchFamily="2" charset="-78"/>
          </a:endParaRPr>
        </a:p>
        <a:p>
          <a:pPr marL="171450" lvl="1" indent="-17145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fa-IR" sz="2600" kern="1200" dirty="0">
              <a:solidFill>
                <a:srgbClr val="0000FF"/>
              </a:solidFill>
              <a:cs typeface="B Nazanin" pitchFamily="2" charset="-78"/>
            </a:rPr>
            <a:t>- معافیت 100% </a:t>
          </a:r>
          <a:r>
            <a:rPr lang="ar-SA" sz="2600" kern="1200" dirty="0">
              <a:solidFill>
                <a:srgbClr val="0000FF"/>
              </a:solidFill>
              <a:cs typeface="B Nazanin" pitchFamily="2" charset="-78"/>
            </a:rPr>
            <a:t>درآمد صادرات خدمات و کالاها به استثنای</a:t>
          </a:r>
          <a:r>
            <a:rPr lang="fa-IR" sz="2600" kern="1200" dirty="0">
              <a:solidFill>
                <a:srgbClr val="0000FF"/>
              </a:solidFill>
              <a:cs typeface="B Nazanin" pitchFamily="2" charset="-78"/>
            </a:rPr>
            <a:t> موارد ذیل:</a:t>
          </a:r>
        </a:p>
        <a:p>
          <a:pPr marL="171450" lvl="1" indent="-17145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a-IR" sz="2000" kern="1200" dirty="0">
              <a:solidFill>
                <a:srgbClr val="000000"/>
              </a:solidFill>
              <a:effectLst/>
              <a:latin typeface="IPT.Nazanin"/>
              <a:ea typeface="Times New Roman" panose="02020603050405020304" pitchFamily="18" charset="0"/>
              <a:cs typeface="B Zar" panose="00000400000000000000" pitchFamily="2" charset="-78"/>
            </a:rPr>
            <a:t>۱</a:t>
          </a:r>
          <a:r>
            <a:rPr lang="en-US" sz="2000" kern="1200" dirty="0">
              <a:solidFill>
                <a:srgbClr val="000000"/>
              </a:solidFill>
              <a:effectLst/>
              <a:latin typeface="IPT.Nazanin"/>
              <a:ea typeface="Times New Roman" panose="02020603050405020304" pitchFamily="18" charset="0"/>
              <a:cs typeface="B Zar" panose="00000400000000000000" pitchFamily="2" charset="-78"/>
            </a:rPr>
            <a:t>-</a:t>
          </a:r>
          <a:r>
            <a:rPr lang="fa-IR" sz="2000" kern="1200" dirty="0">
              <a:solidFill>
                <a:srgbClr val="000000"/>
              </a:solidFill>
              <a:effectLst/>
              <a:latin typeface="IPT.Nazanin"/>
              <a:ea typeface="Times New Roman" panose="02020603050405020304" pitchFamily="18" charset="0"/>
              <a:cs typeface="B Zar" panose="00000400000000000000" pitchFamily="2" charset="-78"/>
            </a:rPr>
            <a:t> </a:t>
          </a:r>
          <a:r>
            <a:rPr lang="ar-SA" sz="2000" kern="1200" dirty="0">
              <a:solidFill>
                <a:srgbClr val="000000"/>
              </a:solidFill>
              <a:effectLst/>
              <a:latin typeface="IPT.Nazanin"/>
              <a:ea typeface="Times New Roman" panose="02020603050405020304" pitchFamily="18" charset="0"/>
              <a:cs typeface="B Zar" panose="00000400000000000000" pitchFamily="2" charset="-78"/>
            </a:rPr>
            <a:t>مواد معدنی فلزی و محصولات صنایع معدنی فلزی شامل شمش فلزات و قبل از آن و مشتقات اولیه فلزات نظیر اکسیدها و سولفات‌ها </a:t>
          </a:r>
          <a:endParaRPr lang="en-US" sz="2000" kern="1200" dirty="0">
            <a:effectLst/>
            <a:latin typeface="Calibri" panose="020F0502020204030204" pitchFamily="34" charset="0"/>
            <a:ea typeface="Calibri" panose="020F0502020204030204" pitchFamily="34" charset="0"/>
            <a:cs typeface="Arial" panose="020B0604020202020204" pitchFamily="34" charset="0"/>
          </a:endParaRPr>
        </a:p>
        <a:p>
          <a:pPr marL="171450" lvl="1" indent="-17145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a-IR" sz="2000" kern="1200" dirty="0">
              <a:solidFill>
                <a:srgbClr val="000000"/>
              </a:solidFill>
              <a:effectLst/>
              <a:latin typeface="IPT.Nazanin"/>
              <a:ea typeface="Times New Roman" panose="02020603050405020304" pitchFamily="18" charset="0"/>
              <a:cs typeface="B Zar" panose="00000400000000000000" pitchFamily="2" charset="-78"/>
            </a:rPr>
            <a:t>۲</a:t>
          </a:r>
          <a:r>
            <a:rPr lang="en-US" sz="2000" kern="1200" dirty="0">
              <a:solidFill>
                <a:srgbClr val="000000"/>
              </a:solidFill>
              <a:effectLst/>
              <a:latin typeface="IPT.Nazanin"/>
              <a:ea typeface="Times New Roman" panose="02020603050405020304" pitchFamily="18" charset="0"/>
              <a:cs typeface="B Zar" panose="00000400000000000000" pitchFamily="2" charset="-78"/>
            </a:rPr>
            <a:t> -</a:t>
          </a:r>
          <a:r>
            <a:rPr lang="ar-SA" sz="2000" kern="1200" dirty="0">
              <a:solidFill>
                <a:srgbClr val="000000"/>
              </a:solidFill>
              <a:effectLst/>
              <a:latin typeface="IPT.Nazanin"/>
              <a:ea typeface="Times New Roman" panose="02020603050405020304" pitchFamily="18" charset="0"/>
              <a:cs typeface="B Zar" panose="00000400000000000000" pitchFamily="2" charset="-78"/>
            </a:rPr>
            <a:t>محصولات فلزی فرآوری‌شده که ارزش وزنی آنها از </a:t>
          </a:r>
          <a:r>
            <a:rPr lang="fa-IR" sz="2000" kern="1200" dirty="0">
              <a:solidFill>
                <a:srgbClr val="000000"/>
              </a:solidFill>
              <a:effectLst/>
              <a:latin typeface="IPT.Nazanin"/>
              <a:ea typeface="Times New Roman" panose="02020603050405020304" pitchFamily="18" charset="0"/>
              <a:cs typeface="B Zar" panose="00000400000000000000" pitchFamily="2" charset="-78"/>
            </a:rPr>
            <a:t>۱2۰% </a:t>
          </a:r>
          <a:r>
            <a:rPr lang="ar-SA" sz="2000" kern="1200" dirty="0">
              <a:solidFill>
                <a:srgbClr val="000000"/>
              </a:solidFill>
              <a:effectLst/>
              <a:latin typeface="IPT.Nazanin"/>
              <a:ea typeface="Times New Roman" panose="02020603050405020304" pitchFamily="18" charset="0"/>
              <a:cs typeface="B Zar" panose="00000400000000000000" pitchFamily="2" charset="-78"/>
            </a:rPr>
            <a:t>قیمت جهانی فلز خالص به کار رفته در آن کمتر باشد.</a:t>
          </a:r>
          <a:endParaRPr lang="en-US" sz="2000" kern="1200" dirty="0">
            <a:effectLst/>
            <a:latin typeface="Calibri" panose="020F0502020204030204" pitchFamily="34" charset="0"/>
            <a:ea typeface="Calibri" panose="020F0502020204030204" pitchFamily="34" charset="0"/>
            <a:cs typeface="Arial" panose="020B0604020202020204" pitchFamily="34" charset="0"/>
          </a:endParaRPr>
        </a:p>
        <a:p>
          <a:pPr marL="171450" lvl="1" indent="-17145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a-IR" sz="2000" kern="1200" dirty="0">
              <a:solidFill>
                <a:srgbClr val="000000"/>
              </a:solidFill>
              <a:effectLst/>
              <a:latin typeface="IPT.Nazanin"/>
              <a:ea typeface="Times New Roman" panose="02020603050405020304" pitchFamily="18" charset="0"/>
              <a:cs typeface="B Zar" panose="00000400000000000000" pitchFamily="2" charset="-78"/>
            </a:rPr>
            <a:t>۳</a:t>
          </a:r>
          <a:r>
            <a:rPr lang="en-US" sz="2000" kern="1200" dirty="0">
              <a:solidFill>
                <a:srgbClr val="000000"/>
              </a:solidFill>
              <a:effectLst/>
              <a:latin typeface="IPT.Nazanin"/>
              <a:ea typeface="Times New Roman" panose="02020603050405020304" pitchFamily="18" charset="0"/>
              <a:cs typeface="B Zar" panose="00000400000000000000" pitchFamily="2" charset="-78"/>
            </a:rPr>
            <a:t>- </a:t>
          </a:r>
          <a:r>
            <a:rPr lang="ar-SA" sz="2000" kern="1200" dirty="0">
              <a:solidFill>
                <a:srgbClr val="000000"/>
              </a:solidFill>
              <a:effectLst/>
              <a:latin typeface="IPT.Nazanin"/>
              <a:ea typeface="Times New Roman" panose="02020603050405020304" pitchFamily="18" charset="0"/>
              <a:cs typeface="B Zar" panose="00000400000000000000" pitchFamily="2" charset="-78"/>
            </a:rPr>
            <a:t>مواد معدنی غیرفلزی خام و مواد معدنی غیرفلزی فرآوری شده تا عیار </a:t>
          </a:r>
          <a:r>
            <a:rPr lang="fa-IR" sz="2000" kern="1200" dirty="0">
              <a:solidFill>
                <a:srgbClr val="000000"/>
              </a:solidFill>
              <a:effectLst/>
              <a:latin typeface="IPT.Nazanin"/>
              <a:ea typeface="Times New Roman" panose="02020603050405020304" pitchFamily="18" charset="0"/>
              <a:cs typeface="B Zar" panose="00000400000000000000" pitchFamily="2" charset="-78"/>
            </a:rPr>
            <a:t>۹۹%</a:t>
          </a:r>
          <a:endParaRPr lang="en-US" sz="2000" kern="1200" dirty="0">
            <a:effectLst/>
            <a:latin typeface="Calibri" panose="020F0502020204030204" pitchFamily="34" charset="0"/>
            <a:ea typeface="Calibri" panose="020F0502020204030204" pitchFamily="34" charset="0"/>
            <a:cs typeface="Arial" panose="020B0604020202020204" pitchFamily="34" charset="0"/>
          </a:endParaRPr>
        </a:p>
        <a:p>
          <a:pPr marL="171450" lvl="1" indent="-17145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a-IR" sz="2000" kern="1200" dirty="0">
              <a:solidFill>
                <a:srgbClr val="000000"/>
              </a:solidFill>
              <a:effectLst/>
              <a:latin typeface="IPT.Nazanin"/>
              <a:ea typeface="Times New Roman" panose="02020603050405020304" pitchFamily="18" charset="0"/>
              <a:cs typeface="B Zar" panose="00000400000000000000" pitchFamily="2" charset="-78"/>
            </a:rPr>
            <a:t>۴</a:t>
          </a:r>
          <a:r>
            <a:rPr lang="en-US" sz="2000" kern="1200" dirty="0">
              <a:solidFill>
                <a:srgbClr val="000000"/>
              </a:solidFill>
              <a:effectLst/>
              <a:latin typeface="IPT.Nazanin"/>
              <a:ea typeface="Times New Roman" panose="02020603050405020304" pitchFamily="18" charset="0"/>
              <a:cs typeface="B Zar" panose="00000400000000000000" pitchFamily="2" charset="-78"/>
            </a:rPr>
            <a:t>- </a:t>
          </a:r>
          <a:r>
            <a:rPr lang="ar-SA" sz="2000" kern="1200" dirty="0">
              <a:solidFill>
                <a:srgbClr val="000000"/>
              </a:solidFill>
              <a:effectLst/>
              <a:latin typeface="IPT.Nazanin"/>
              <a:ea typeface="Times New Roman" panose="02020603050405020304" pitchFamily="18" charset="0"/>
              <a:cs typeface="B Zar" panose="00000400000000000000" pitchFamily="2" charset="-78"/>
            </a:rPr>
            <a:t>سنگ ساختمانی و تزیینی به شکل کوپ یا لاشه</a:t>
          </a:r>
          <a:endParaRPr lang="en-US" sz="2000" kern="1200" dirty="0">
            <a:effectLst/>
            <a:latin typeface="Calibri" panose="020F0502020204030204" pitchFamily="34" charset="0"/>
            <a:ea typeface="Calibri" panose="020F0502020204030204" pitchFamily="34" charset="0"/>
            <a:cs typeface="Arial" panose="020B0604020202020204" pitchFamily="34" charset="0"/>
          </a:endParaRPr>
        </a:p>
        <a:p>
          <a:pPr marL="171450" lvl="1" indent="-17145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a-IR" sz="2000" kern="1200" dirty="0">
              <a:solidFill>
                <a:srgbClr val="000000"/>
              </a:solidFill>
              <a:effectLst/>
              <a:latin typeface="IPT.Nazanin"/>
              <a:ea typeface="Times New Roman" panose="02020603050405020304" pitchFamily="18" charset="0"/>
              <a:cs typeface="B Zar" panose="00000400000000000000" pitchFamily="2" charset="-78"/>
            </a:rPr>
            <a:t>5</a:t>
          </a:r>
          <a:r>
            <a:rPr lang="en-US" sz="2000" kern="1200" dirty="0">
              <a:solidFill>
                <a:srgbClr val="000000"/>
              </a:solidFill>
              <a:effectLst/>
              <a:latin typeface="IPT.Nazanin"/>
              <a:ea typeface="Times New Roman" panose="02020603050405020304" pitchFamily="18" charset="0"/>
              <a:cs typeface="B Zar" panose="00000400000000000000" pitchFamily="2" charset="-78"/>
            </a:rPr>
            <a:t> -</a:t>
          </a:r>
          <a:r>
            <a:rPr lang="ar-SA" sz="2000" kern="1200" dirty="0">
              <a:solidFill>
                <a:srgbClr val="000000"/>
              </a:solidFill>
              <a:effectLst/>
              <a:latin typeface="IPT.Nazanin"/>
              <a:ea typeface="Times New Roman" panose="02020603050405020304" pitchFamily="18" charset="0"/>
              <a:cs typeface="B Zar" panose="00000400000000000000" pitchFamily="2" charset="-78"/>
            </a:rPr>
            <a:t>محصولات شرکت</a:t>
          </a:r>
          <a:r>
            <a:rPr lang="fa-IR" sz="2000" kern="1200" dirty="0">
              <a:solidFill>
                <a:srgbClr val="000000"/>
              </a:solidFill>
              <a:effectLst/>
              <a:latin typeface="IPT.Nazanin"/>
              <a:ea typeface="Times New Roman" panose="02020603050405020304" pitchFamily="18" charset="0"/>
              <a:cs typeface="B Zar" panose="00000400000000000000" pitchFamily="2" charset="-78"/>
            </a:rPr>
            <a:t>‎</a:t>
          </a:r>
          <a:r>
            <a:rPr lang="ar-SA" sz="2000" kern="1200" dirty="0">
              <a:solidFill>
                <a:srgbClr val="000000"/>
              </a:solidFill>
              <a:effectLst/>
              <a:latin typeface="IPT.Nazanin"/>
              <a:ea typeface="Times New Roman" panose="02020603050405020304" pitchFamily="18" charset="0"/>
              <a:cs typeface="B Zar" panose="00000400000000000000" pitchFamily="2" charset="-78"/>
            </a:rPr>
            <a:t>های پتروشیمی، پالایشگاه ها، پتروپالایشگاه ها و مواد و محصولات نفتی و گازی و کلیه مشتقات آنها که ارزش وزنی آن از 120 درصد میانگین قیمت جهانی 15 قلم اول فهرست گران‌ترین محصولات پتروشیمی کمتر باشد</a:t>
          </a:r>
          <a:r>
            <a:rPr lang="fa-IR" sz="2000" kern="1200" dirty="0">
              <a:solidFill>
                <a:srgbClr val="000000"/>
              </a:solidFill>
              <a:effectLst/>
              <a:latin typeface="IPT.Nazanin"/>
              <a:ea typeface="Times New Roman" panose="02020603050405020304" pitchFamily="18" charset="0"/>
              <a:cs typeface="B Zar" panose="00000400000000000000" pitchFamily="2" charset="-78"/>
            </a:rPr>
            <a:t>.</a:t>
          </a:r>
          <a:endParaRPr lang="en-US" sz="2000" b="0" kern="1200" dirty="0">
            <a:solidFill>
              <a:schemeClr val="tx1"/>
            </a:solidFill>
            <a:latin typeface="Calibri"/>
            <a:ea typeface="Helvetica Light"/>
            <a:cs typeface="B Nazanin" panose="00000400000000000000" pitchFamily="2" charset="-78"/>
          </a:endParaRPr>
        </a:p>
      </dsp:txBody>
      <dsp:txXfrm>
        <a:off x="9055" y="0"/>
        <a:ext cx="9271213" cy="5486400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4C4EB6-59C8-4E50-BFC8-B2B773F1621B}">
      <dsp:nvSpPr>
        <dsp:cNvPr id="0" name=""/>
        <dsp:cNvSpPr/>
      </dsp:nvSpPr>
      <dsp:spPr>
        <a:xfrm>
          <a:off x="9055" y="0"/>
          <a:ext cx="9271213" cy="5486400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6350" cap="flat" cmpd="sng" algn="ctr">
          <a:solidFill>
            <a:srgbClr val="FFC000">
              <a:tint val="40000"/>
              <a:alpha val="90000"/>
              <a:hueOff val="1644845"/>
              <a:satOff val="-8752"/>
              <a:lumOff val="-499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171450" lvl="1" indent="-17145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fa-IR" sz="2600" b="1" kern="1200" dirty="0">
              <a:solidFill>
                <a:srgbClr val="FF0000"/>
              </a:solidFill>
              <a:latin typeface="Corbel" panose="020B0503020204020204"/>
              <a:ea typeface="+mn-ea"/>
              <a:cs typeface="B Nazanin" pitchFamily="2" charset="-78"/>
            </a:rPr>
            <a:t>اصلاح معافیت مناطق آزاد</a:t>
          </a:r>
        </a:p>
        <a:p>
          <a:pPr marL="171450" lvl="1" indent="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fa-IR" sz="2600" kern="1200" dirty="0">
              <a:solidFill>
                <a:prstClr val="black"/>
              </a:solidFill>
              <a:latin typeface="Corbel" panose="020B0503020204020204"/>
              <a:ea typeface="+mn-ea"/>
              <a:cs typeface="B Nazanin" pitchFamily="2" charset="-78"/>
            </a:rPr>
            <a:t>- حذف معافیت 20 ساله و اعطای معافیت </a:t>
          </a:r>
          <a:r>
            <a:rPr lang="ar-SA" sz="2600" kern="1200" dirty="0">
              <a:solidFill>
                <a:prstClr val="black"/>
              </a:solidFill>
              <a:latin typeface="Corbel" panose="020B0503020204020204"/>
              <a:ea typeface="+mn-ea"/>
              <a:cs typeface="B Nazanin" pitchFamily="2" charset="-78"/>
            </a:rPr>
            <a:t>به مدت 5 سال از تاریخ تاسیس سازمان منطقه</a:t>
          </a:r>
          <a:r>
            <a:rPr lang="fa-IR" sz="2600" kern="1200" dirty="0">
              <a:solidFill>
                <a:prstClr val="black"/>
              </a:solidFill>
              <a:latin typeface="Corbel" panose="020B0503020204020204"/>
              <a:ea typeface="+mn-ea"/>
              <a:cs typeface="B Nazanin" pitchFamily="2" charset="-78"/>
            </a:rPr>
            <a:t>. پس از 5 سال مذکور:</a:t>
          </a:r>
        </a:p>
        <a:p>
          <a:pPr marL="360000" lvl="1" indent="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fa-IR" sz="2600" kern="1200" dirty="0">
              <a:solidFill>
                <a:prstClr val="black"/>
              </a:solidFill>
              <a:latin typeface="Corbel" panose="020B0503020204020204"/>
              <a:ea typeface="+mn-ea"/>
              <a:cs typeface="B Nazanin" pitchFamily="2" charset="-78"/>
            </a:rPr>
            <a:t>الف- معافیت </a:t>
          </a:r>
          <a:r>
            <a:rPr lang="ar-SA" sz="2600" kern="1200" dirty="0">
              <a:solidFill>
                <a:prstClr val="black"/>
              </a:solidFill>
              <a:latin typeface="Corbel" panose="020B0503020204020204"/>
              <a:ea typeface="+mn-ea"/>
              <a:cs typeface="B Nazanin" pitchFamily="2" charset="-78"/>
            </a:rPr>
            <a:t>60 درصد درآمد ابرازی حاصل از فعالیت‌های تولیدی، هتل­ها، مراکز اقامتی و گردشگری </a:t>
          </a:r>
          <a:endParaRPr lang="fa-IR" sz="2600" kern="1200" dirty="0">
            <a:solidFill>
              <a:prstClr val="black"/>
            </a:solidFill>
            <a:latin typeface="Corbel" panose="020B0503020204020204"/>
            <a:ea typeface="+mn-ea"/>
            <a:cs typeface="B Nazanin" pitchFamily="2" charset="-78"/>
          </a:endParaRPr>
        </a:p>
        <a:p>
          <a:pPr marL="360000" lvl="1" indent="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fa-IR" sz="2600" kern="1200" dirty="0">
              <a:solidFill>
                <a:prstClr val="black"/>
              </a:solidFill>
              <a:latin typeface="Corbel" panose="020B0503020204020204"/>
              <a:ea typeface="+mn-ea"/>
              <a:cs typeface="B Nazanin" pitchFamily="2" charset="-78"/>
            </a:rPr>
            <a:t>ب- معافیت </a:t>
          </a:r>
          <a:r>
            <a:rPr lang="ar-SA" sz="2600" kern="1200" dirty="0">
              <a:solidFill>
                <a:prstClr val="black"/>
              </a:solidFill>
              <a:latin typeface="Corbel" panose="020B0503020204020204"/>
              <a:ea typeface="+mn-ea"/>
              <a:cs typeface="B Nazanin" pitchFamily="2" charset="-78"/>
            </a:rPr>
            <a:t>30 درصد درآمد ابرازی حاصل از سایر فعالیت‌ها به استثنای درآمدهای حاصل از فروش انواع طلا، نقره، پلاتین، مسکوکات طلا، جواهرآلات و انواع ارز.</a:t>
          </a:r>
          <a:endParaRPr lang="fa-IR" sz="2600" kern="1200" dirty="0">
            <a:solidFill>
              <a:prstClr val="black"/>
            </a:solidFill>
            <a:latin typeface="Corbel" panose="020B0503020204020204"/>
            <a:ea typeface="+mn-ea"/>
            <a:cs typeface="B Nazanin" pitchFamily="2" charset="-78"/>
          </a:endParaRPr>
        </a:p>
        <a:p>
          <a:pPr marL="171450" lvl="1" indent="-17145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fa-IR" sz="2600" b="1" kern="1200" dirty="0">
              <a:solidFill>
                <a:srgbClr val="FF0000"/>
              </a:solidFill>
              <a:latin typeface="Corbel" panose="020B0503020204020204"/>
              <a:ea typeface="+mn-ea"/>
              <a:cs typeface="B Nazanin" pitchFamily="2" charset="-78"/>
            </a:rPr>
            <a:t>اصلاح معافیت شرکت‌های دانش بنیان</a:t>
          </a:r>
        </a:p>
        <a:p>
          <a:pPr marL="171450" lvl="1" indent="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fa-IR" sz="2600" kern="1200" dirty="0">
              <a:solidFill>
                <a:prstClr val="black"/>
              </a:solidFill>
              <a:latin typeface="Corbel" panose="020B0503020204020204"/>
              <a:ea typeface="+mn-ea"/>
              <a:cs typeface="B Nazanin" pitchFamily="2" charset="-78"/>
            </a:rPr>
            <a:t>حذف معافیت 15 ساله و اعطای50% تخفیف در نرخ مالیاتی به </a:t>
          </a:r>
          <a:r>
            <a:rPr lang="ar-SA" sz="2600" kern="1200" dirty="0">
              <a:solidFill>
                <a:prstClr val="black"/>
              </a:solidFill>
              <a:latin typeface="Corbel" panose="020B0503020204020204"/>
              <a:ea typeface="+mn-ea"/>
              <a:cs typeface="B Nazanin" pitchFamily="2" charset="-78"/>
            </a:rPr>
            <a:t>مدت 5 سال از اولین سالی که در فهرست کالاها و خدمات دانش بنیان قرار می­گیرند</a:t>
          </a:r>
          <a:r>
            <a:rPr lang="fa-IR" sz="2600" kern="1200" dirty="0">
              <a:solidFill>
                <a:prstClr val="black"/>
              </a:solidFill>
              <a:latin typeface="Corbel" panose="020B0503020204020204"/>
              <a:ea typeface="+mn-ea"/>
              <a:cs typeface="B Nazanin" pitchFamily="2" charset="-78"/>
            </a:rPr>
            <a:t>.</a:t>
          </a:r>
          <a:endParaRPr lang="en-US" sz="2600" kern="1200" dirty="0">
            <a:solidFill>
              <a:prstClr val="black"/>
            </a:solidFill>
            <a:latin typeface="Corbel" panose="020B0503020204020204"/>
            <a:ea typeface="+mn-ea"/>
            <a:cs typeface="B Nazanin" pitchFamily="2" charset="-78"/>
          </a:endParaRPr>
        </a:p>
      </dsp:txBody>
      <dsp:txXfrm>
        <a:off x="9055" y="0"/>
        <a:ext cx="9271213" cy="5486400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4C4EB6-59C8-4E50-BFC8-B2B773F1621B}">
      <dsp:nvSpPr>
        <dsp:cNvPr id="0" name=""/>
        <dsp:cNvSpPr/>
      </dsp:nvSpPr>
      <dsp:spPr>
        <a:xfrm>
          <a:off x="9055" y="0"/>
          <a:ext cx="9271213" cy="5486400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6350" cap="flat" cmpd="sng" algn="ctr">
          <a:solidFill>
            <a:srgbClr val="FFC000">
              <a:tint val="40000"/>
              <a:alpha val="90000"/>
              <a:hueOff val="1644845"/>
              <a:satOff val="-8752"/>
              <a:lumOff val="-499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171450" lvl="1" indent="-17145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fa-IR" sz="2600" b="1" kern="1200" dirty="0">
              <a:solidFill>
                <a:srgbClr val="FF0000"/>
              </a:solidFill>
              <a:latin typeface="Corbel" panose="020B0503020204020204"/>
              <a:ea typeface="+mn-ea"/>
              <a:cs typeface="B Nazanin" pitchFamily="2" charset="-78"/>
            </a:rPr>
            <a:t>حذف ماده 133</a:t>
          </a:r>
        </a:p>
        <a:p>
          <a:pPr marL="171450" lvl="1" indent="-17145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fa-IR" sz="2600" kern="1200" dirty="0">
              <a:solidFill>
                <a:schemeClr val="tx1"/>
              </a:solidFill>
              <a:latin typeface="Times New Roman" panose="02020603050405020304" pitchFamily="18" charset="0"/>
              <a:cs typeface="B Nazanin" panose="00000400000000000000" pitchFamily="2" charset="-78"/>
            </a:rPr>
            <a:t>(معافیت درآمد صندوق حمایت از </a:t>
          </a:r>
          <a:r>
            <a:rPr lang="ar-SA" sz="2600" kern="1200" dirty="0">
              <a:solidFill>
                <a:schemeClr val="tx1"/>
              </a:solidFill>
              <a:latin typeface="Times New Roman" panose="02020603050405020304" pitchFamily="18" charset="0"/>
              <a:cs typeface="B Nazanin" panose="00000400000000000000" pitchFamily="2" charset="-78"/>
            </a:rPr>
            <a:t>توسعه بخش کشاورزی، شركتهاي تعاوني روستایي، عشايري، كشاورزي، صيادان، كارگري، كارمندي، دانشجويان و دانش‌آموزان و اتحاديه‌هاي آنها</a:t>
          </a:r>
          <a:r>
            <a:rPr lang="fa-IR" sz="2600" kern="1200" dirty="0">
              <a:solidFill>
                <a:schemeClr val="tx1"/>
              </a:solidFill>
              <a:latin typeface="Times New Roman" panose="02020603050405020304" pitchFamily="18" charset="0"/>
              <a:cs typeface="B Nazanin" panose="00000400000000000000" pitchFamily="2" charset="-78"/>
            </a:rPr>
            <a:t>)</a:t>
          </a:r>
          <a:endParaRPr lang="fa-IR" sz="2600" kern="1200" dirty="0">
            <a:solidFill>
              <a:schemeClr val="tx1"/>
            </a:solidFill>
            <a:cs typeface="B Nazanin" pitchFamily="2" charset="-78"/>
          </a:endParaRPr>
        </a:p>
        <a:p>
          <a:pPr marL="171450" lvl="1" indent="-17145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fa-IR" sz="2600" b="1" kern="1200" dirty="0">
              <a:solidFill>
                <a:srgbClr val="FF0000"/>
              </a:solidFill>
              <a:latin typeface="Corbel" panose="020B0503020204020204"/>
              <a:ea typeface="+mn-ea"/>
              <a:cs typeface="B Nazanin" pitchFamily="2" charset="-78"/>
            </a:rPr>
            <a:t>حذف ماده 134</a:t>
          </a:r>
        </a:p>
        <a:p>
          <a:pPr marL="171450" lvl="1" indent="-17145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fa-IR" sz="2600" kern="1200" dirty="0">
              <a:solidFill>
                <a:schemeClr val="tx1"/>
              </a:solidFill>
              <a:latin typeface="Times New Roman" panose="02020603050405020304" pitchFamily="18" charset="0"/>
              <a:cs typeface="B Nazanin" panose="00000400000000000000" pitchFamily="2" charset="-78"/>
            </a:rPr>
            <a:t>(</a:t>
          </a:r>
          <a:r>
            <a:rPr lang="ar-SA" sz="2600" kern="1200" dirty="0">
              <a:solidFill>
                <a:schemeClr val="tx1"/>
              </a:solidFill>
              <a:latin typeface="Times New Roman" panose="02020603050405020304" pitchFamily="18" charset="0"/>
              <a:cs typeface="B Nazanin" panose="00000400000000000000" pitchFamily="2" charset="-78"/>
            </a:rPr>
            <a:t>معافیت مالیاتی درآمد حاصل از تعلیم و تربیت مدارس غیرانتفاعی، آموزشگاههای فنی و حرفه‌ای آزاد، دانشگاه­ها و مراکز آموزش عالی غیرانتفاعی و مهدکودک در مناطق کمتر توسعه یافته و روستاها و درآمد مؤسسات نگهداري معلولين ذهني و حركتي بابت نگهداري اشخاص مذكور و درآمد باشگاهها و مؤسسات ورزشي داراي مجوز از سازمان تربيت بدني حاصل از فعاليت‌هاي منحصراً ورزشي</a:t>
          </a:r>
          <a:r>
            <a:rPr lang="fa-IR" sz="2600" kern="1200" dirty="0">
              <a:solidFill>
                <a:schemeClr val="tx1"/>
              </a:solidFill>
              <a:latin typeface="Times New Roman" panose="02020603050405020304" pitchFamily="18" charset="0"/>
              <a:cs typeface="B Nazanin" panose="00000400000000000000" pitchFamily="2" charset="-78"/>
            </a:rPr>
            <a:t>)</a:t>
          </a:r>
          <a:endParaRPr lang="en-US" sz="2600" kern="1200" dirty="0">
            <a:solidFill>
              <a:schemeClr val="tx1"/>
            </a:solidFill>
            <a:latin typeface="Corbel" panose="020B0503020204020204"/>
            <a:ea typeface="+mn-ea"/>
            <a:cs typeface="B Nazanin" pitchFamily="2" charset="-78"/>
          </a:endParaRPr>
        </a:p>
      </dsp:txBody>
      <dsp:txXfrm>
        <a:off x="9055" y="0"/>
        <a:ext cx="9271213" cy="54864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B1729-BC98-42C1-9C6C-D65DCBA4358F}">
      <dsp:nvSpPr>
        <dsp:cNvPr id="0" name=""/>
        <dsp:cNvSpPr/>
      </dsp:nvSpPr>
      <dsp:spPr>
        <a:xfrm rot="16200000">
          <a:off x="2099768" y="-2023377"/>
          <a:ext cx="4523163" cy="8569919"/>
        </a:xfrm>
        <a:prstGeom prst="rect">
          <a:avLst/>
        </a:prstGeom>
        <a:solidFill>
          <a:srgbClr val="FFC000">
            <a:tint val="40000"/>
            <a:alpha val="9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FFC000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400" b="1" u="sng" kern="1200" dirty="0">
            <a:solidFill>
              <a:srgbClr val="0000FF"/>
            </a:solidFill>
            <a:latin typeface="Calibri"/>
            <a:ea typeface="+mn-ea"/>
            <a:cs typeface="B Nazanin" panose="00000400000000000000" pitchFamily="2" charset="-78"/>
          </a:endParaRPr>
        </a:p>
        <a:p>
          <a:pPr marL="171450" lvl="1" indent="-17145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400" b="1" u="sng" kern="1200" dirty="0">
            <a:solidFill>
              <a:srgbClr val="0000FF"/>
            </a:solidFill>
            <a:latin typeface="Calibri"/>
            <a:ea typeface="+mn-ea"/>
            <a:cs typeface="B Nazanin" panose="00000400000000000000" pitchFamily="2" charset="-78"/>
          </a:endParaRPr>
        </a:p>
        <a:p>
          <a:pPr marL="171450" lvl="1" indent="-17145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a-IR" sz="2400" b="1" u="sng" kern="1200" dirty="0">
              <a:solidFill>
                <a:srgbClr val="0000FF"/>
              </a:solidFill>
              <a:latin typeface="Calibri"/>
              <a:ea typeface="+mn-ea"/>
              <a:cs typeface="B Nazanin" panose="00000400000000000000" pitchFamily="2" charset="-78"/>
            </a:rPr>
            <a:t>درآمد کشاورزی:</a:t>
          </a:r>
          <a:endParaRPr lang="en-US" sz="2400" b="1" u="sng" kern="1200" dirty="0">
            <a:solidFill>
              <a:srgbClr val="0000FF"/>
            </a:solidFill>
            <a:latin typeface="Calibri"/>
            <a:ea typeface="+mn-ea"/>
            <a:cs typeface="B Nazanin" panose="00000400000000000000" pitchFamily="2" charset="-78"/>
          </a:endParaRPr>
        </a:p>
        <a:p>
          <a:pPr marL="171450" lvl="1" indent="-171450" algn="just" defTabSz="711200" rtl="1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fa-IR" sz="2400" kern="1200" dirty="0">
              <a:cs typeface="B Nazanin" pitchFamily="2" charset="-78"/>
            </a:rPr>
            <a:t>درآمد اشخاص حقیقی حاصل از </a:t>
          </a:r>
          <a:r>
            <a:rPr lang="fa-IR" sz="2400" kern="1200" dirty="0" err="1">
              <a:cs typeface="B Nazanin" pitchFamily="2" charset="-78"/>
            </a:rPr>
            <a:t>فعالیت‌های</a:t>
          </a:r>
          <a:r>
            <a:rPr lang="fa-IR" sz="2400" kern="1200" dirty="0">
              <a:cs typeface="B Nazanin" pitchFamily="2" charset="-78"/>
            </a:rPr>
            <a:t> بخش </a:t>
          </a:r>
          <a:r>
            <a:rPr lang="fa-IR" sz="2400" kern="1200" dirty="0" err="1">
              <a:cs typeface="B Nazanin" pitchFamily="2" charset="-78"/>
            </a:rPr>
            <a:t>كشاورزی</a:t>
          </a:r>
          <a:r>
            <a:rPr lang="fa-IR" sz="2400" kern="1200" dirty="0">
              <a:cs typeface="B Nazanin" pitchFamily="2" charset="-78"/>
            </a:rPr>
            <a:t> تا  سقف دو برابر معافیت پایه مشمول مالیات به نرخ صفر است.</a:t>
          </a:r>
          <a:endParaRPr lang="en-US" sz="2400" b="1" kern="1200" dirty="0">
            <a:solidFill>
              <a:sysClr val="windowText" lastClr="000000"/>
            </a:solidFill>
            <a:latin typeface="Georgia"/>
            <a:ea typeface="+mn-ea"/>
            <a:cs typeface="B Nazanin" pitchFamily="2" charset="-78"/>
          </a:endParaRPr>
        </a:p>
        <a:p>
          <a:pPr marL="171450" lvl="1" indent="-171450" algn="just" defTabSz="711200" rtl="1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fa-IR" sz="2400" kern="1200" dirty="0">
              <a:cs typeface="B Nazanin" pitchFamily="2" charset="-78"/>
            </a:rPr>
            <a:t>درآمد مازاد بر دو برابر معافیت پایه به مجموع درآمد شخص اضافه شده و مشمول مالیات می باشد.</a:t>
          </a:r>
        </a:p>
        <a:p>
          <a:pPr marL="171450" lvl="1" indent="-171450" algn="just" defTabSz="711200" rtl="1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fa-IR" sz="2400" kern="1200" dirty="0">
              <a:cs typeface="B Nazanin" pitchFamily="2" charset="-78"/>
            </a:rPr>
            <a:t>احکام مذکور نسبت به درآمد حاصل از کلیه زیربخش‎های کشاورزی جاری است.</a:t>
          </a:r>
        </a:p>
        <a:p>
          <a:pPr marL="171450" lvl="1" indent="-17145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endParaRPr lang="fa-IR" sz="2400" kern="1200" dirty="0">
            <a:cs typeface="B Nazanin" pitchFamily="2" charset="-78"/>
          </a:endParaRPr>
        </a:p>
        <a:p>
          <a:pPr marL="171450" lvl="1" indent="-17145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400" b="1" kern="1200" dirty="0">
            <a:solidFill>
              <a:sysClr val="windowText" lastClr="000000"/>
            </a:solidFill>
            <a:latin typeface="Georgia"/>
            <a:ea typeface="+mn-ea"/>
            <a:cs typeface="B Nazanin" pitchFamily="2" charset="-78"/>
          </a:endParaRPr>
        </a:p>
      </dsp:txBody>
      <dsp:txXfrm rot="5400000">
        <a:off x="76390" y="1"/>
        <a:ext cx="8569919" cy="4523163"/>
      </dsp:txXfrm>
    </dsp:sp>
    <dsp:sp modelId="{7E429971-BC57-430F-BB25-C0574E5E39E3}">
      <dsp:nvSpPr>
        <dsp:cNvPr id="0" name=""/>
        <dsp:cNvSpPr/>
      </dsp:nvSpPr>
      <dsp:spPr>
        <a:xfrm>
          <a:off x="8575799" y="1468584"/>
          <a:ext cx="1258970" cy="1534307"/>
        </a:xfrm>
        <a:prstGeom prst="roundRect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b="1" kern="1200" dirty="0">
              <a:solidFill>
                <a:sysClr val="windowText" lastClr="000000"/>
              </a:solidFill>
              <a:latin typeface="Calibri"/>
              <a:ea typeface="+mn-ea"/>
              <a:cs typeface="B Nazanin" panose="00000400000000000000" pitchFamily="2" charset="-78"/>
            </a:rPr>
            <a:t>2</a:t>
          </a:r>
          <a:endParaRPr lang="en-US" sz="2000" b="1" kern="1200" dirty="0">
            <a:solidFill>
              <a:sysClr val="windowText" lastClr="000000"/>
            </a:solidFill>
            <a:latin typeface="Calibri"/>
            <a:ea typeface="+mn-ea"/>
            <a:cs typeface="B Nazanin" panose="00000400000000000000" pitchFamily="2" charset="-78"/>
          </a:endParaRPr>
        </a:p>
      </dsp:txBody>
      <dsp:txXfrm>
        <a:off x="8637257" y="1530042"/>
        <a:ext cx="1136054" cy="1411391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590EC5-EBFD-4196-91F6-FA759D53B136}">
      <dsp:nvSpPr>
        <dsp:cNvPr id="0" name=""/>
        <dsp:cNvSpPr/>
      </dsp:nvSpPr>
      <dsp:spPr>
        <a:xfrm>
          <a:off x="0" y="203785"/>
          <a:ext cx="9872663" cy="33462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400" kern="1200" dirty="0">
              <a:solidFill>
                <a:schemeClr val="tx1"/>
              </a:solidFill>
              <a:latin typeface="Times New Roman" panose="02020603050405020304" pitchFamily="18" charset="0"/>
              <a:cs typeface="B Nazanin" panose="00000400000000000000" pitchFamily="2" charset="-78"/>
            </a:rPr>
            <a:t>- تکلیف سازمان به تهیه اظهارنامه مالیاتی پیش فرض، علیرغم مزایای مورد انتظار، </a:t>
          </a:r>
          <a:r>
            <a:rPr lang="fa-IR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B Nazanin" panose="00000400000000000000" pitchFamily="2" charset="-78"/>
            </a:rPr>
            <a:t>می‎تواند</a:t>
          </a:r>
          <a:r>
            <a:rPr lang="fa-IR" sz="2400" kern="1200" dirty="0">
              <a:solidFill>
                <a:schemeClr val="tx1"/>
              </a:solidFill>
              <a:latin typeface="Times New Roman" panose="02020603050405020304" pitchFamily="18" charset="0"/>
              <a:cs typeface="B Nazanin" panose="00000400000000000000" pitchFamily="2" charset="-78"/>
            </a:rPr>
            <a:t> به مهمترین مانع و چالش اجرایی پیاده‎سازی سیستم مالیات بر جمع درآمد تبدیل گردد. </a:t>
          </a:r>
        </a:p>
        <a:p>
          <a:pPr marL="0" lvl="0" indent="0" algn="just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fa-IR" sz="2400" kern="1200" dirty="0">
              <a:solidFill>
                <a:schemeClr val="tx1"/>
              </a:solidFill>
              <a:latin typeface="Times New Roman" panose="02020603050405020304" pitchFamily="18" charset="0"/>
              <a:cs typeface="B Nazanin" panose="00000400000000000000" pitchFamily="2" charset="-78"/>
            </a:rPr>
            <a:t>- در حال حاضر نسل سوم اظهارنامه مالیاتی در نظام مالیاتی ایران حاکم بوده و </a:t>
          </a:r>
          <a:r>
            <a:rPr lang="fa-IR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B Nazanin" panose="00000400000000000000" pitchFamily="2" charset="-78"/>
            </a:rPr>
            <a:t>اخیراً</a:t>
          </a:r>
          <a:r>
            <a:rPr lang="fa-IR" sz="2400" kern="1200" dirty="0">
              <a:solidFill>
                <a:schemeClr val="tx1"/>
              </a:solidFill>
              <a:latin typeface="Times New Roman" panose="02020603050405020304" pitchFamily="18" charset="0"/>
              <a:cs typeface="B Nazanin" panose="00000400000000000000" pitchFamily="2" charset="-78"/>
            </a:rPr>
            <a:t> </a:t>
          </a:r>
          <a:r>
            <a:rPr lang="fa-IR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B Nazanin" panose="00000400000000000000" pitchFamily="2" charset="-78"/>
            </a:rPr>
            <a:t>گام‎های</a:t>
          </a:r>
          <a:r>
            <a:rPr lang="fa-IR" sz="2400" kern="1200" dirty="0">
              <a:solidFill>
                <a:schemeClr val="tx1"/>
              </a:solidFill>
              <a:latin typeface="Times New Roman" panose="02020603050405020304" pitchFamily="18" charset="0"/>
              <a:cs typeface="B Nazanin" panose="00000400000000000000" pitchFamily="2" charset="-78"/>
            </a:rPr>
            <a:t> اولیه برای ورود به نسل چهارم اظهارنامه مالیاتی برداشته شده است. </a:t>
          </a:r>
        </a:p>
        <a:p>
          <a:pPr marL="0" lvl="0" indent="0" algn="just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400" kern="1200" dirty="0">
              <a:solidFill>
                <a:schemeClr val="tx1"/>
              </a:solidFill>
              <a:latin typeface="Times New Roman" panose="02020603050405020304" pitchFamily="18" charset="0"/>
              <a:cs typeface="B Nazanin" panose="00000400000000000000" pitchFamily="2" charset="-78"/>
            </a:rPr>
            <a:t>- اما مدل پیشنهادی لایحه مبتنی بر نسل چهارم </a:t>
          </a:r>
          <a:r>
            <a:rPr lang="fa-IR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B Nazanin" panose="00000400000000000000" pitchFamily="2" charset="-78"/>
            </a:rPr>
            <a:t>اظهارنامه‎ها</a:t>
          </a:r>
          <a:r>
            <a:rPr lang="fa-IR" sz="2400" kern="1200" dirty="0">
              <a:solidFill>
                <a:schemeClr val="tx1"/>
              </a:solidFill>
              <a:latin typeface="Times New Roman" panose="02020603050405020304" pitchFamily="18" charset="0"/>
              <a:cs typeface="B Nazanin" panose="00000400000000000000" pitchFamily="2" charset="-78"/>
            </a:rPr>
            <a:t> و در </a:t>
          </a:r>
          <a:r>
            <a:rPr lang="fa-IR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B Nazanin" panose="00000400000000000000" pitchFamily="2" charset="-78"/>
            </a:rPr>
            <a:t>ایده‎آل</a:t>
          </a:r>
          <a:r>
            <a:rPr lang="fa-IR" sz="2400" kern="1200" dirty="0">
              <a:solidFill>
                <a:schemeClr val="tx1"/>
              </a:solidFill>
              <a:latin typeface="Times New Roman" panose="02020603050405020304" pitchFamily="18" charset="0"/>
              <a:cs typeface="B Nazanin" panose="00000400000000000000" pitchFamily="2" charset="-78"/>
            </a:rPr>
            <a:t> ترین حالت آن است که اتکای </a:t>
          </a:r>
          <a:r>
            <a:rPr lang="fa-IR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B Nazanin" panose="00000400000000000000" pitchFamily="2" charset="-78"/>
            </a:rPr>
            <a:t>ویژه‎ای</a:t>
          </a:r>
          <a:r>
            <a:rPr lang="fa-IR" sz="2400" kern="1200" dirty="0">
              <a:solidFill>
                <a:schemeClr val="tx1"/>
              </a:solidFill>
              <a:latin typeface="Times New Roman" panose="02020603050405020304" pitchFamily="18" charset="0"/>
              <a:cs typeface="B Nazanin" panose="00000400000000000000" pitchFamily="2" charset="-78"/>
            </a:rPr>
            <a:t> بر اجرای کامل سامانه مودیان دارد.</a:t>
          </a:r>
          <a:endParaRPr lang="fa-IR" sz="2400" kern="1200" dirty="0">
            <a:solidFill>
              <a:schemeClr val="tx1"/>
            </a:solidFill>
          </a:endParaRPr>
        </a:p>
      </dsp:txBody>
      <dsp:txXfrm>
        <a:off x="163348" y="367133"/>
        <a:ext cx="9545967" cy="3019504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590EC5-EBFD-4196-91F6-FA759D53B136}">
      <dsp:nvSpPr>
        <dsp:cNvPr id="0" name=""/>
        <dsp:cNvSpPr/>
      </dsp:nvSpPr>
      <dsp:spPr>
        <a:xfrm>
          <a:off x="0" y="657664"/>
          <a:ext cx="9872663" cy="250965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just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600" kern="1200" dirty="0">
              <a:solidFill>
                <a:schemeClr val="tx1"/>
              </a:solidFill>
              <a:latin typeface="Times New Roman" panose="02020603050405020304" pitchFamily="18" charset="0"/>
              <a:cs typeface="B Nazanin" panose="00000400000000000000" pitchFamily="2" charset="-78"/>
            </a:rPr>
            <a:t>پیشنهاد </a:t>
          </a:r>
          <a:r>
            <a:rPr lang="fa-IR" sz="2600" kern="1200" dirty="0" err="1">
              <a:solidFill>
                <a:schemeClr val="tx1"/>
              </a:solidFill>
              <a:latin typeface="Times New Roman" panose="02020603050405020304" pitchFamily="18" charset="0"/>
              <a:cs typeface="B Nazanin" panose="00000400000000000000" pitchFamily="2" charset="-78"/>
            </a:rPr>
            <a:t>می‎شود</a:t>
          </a:r>
          <a:r>
            <a:rPr lang="fa-IR" sz="2600" kern="1200" dirty="0">
              <a:solidFill>
                <a:schemeClr val="tx1"/>
              </a:solidFill>
              <a:latin typeface="Times New Roman" panose="02020603050405020304" pitchFamily="18" charset="0"/>
              <a:cs typeface="B Nazanin" panose="00000400000000000000" pitchFamily="2" charset="-78"/>
            </a:rPr>
            <a:t> با اصلاح </a:t>
          </a:r>
          <a:r>
            <a:rPr lang="fa-IR" sz="2600" kern="1200" dirty="0" err="1">
              <a:solidFill>
                <a:schemeClr val="tx1"/>
              </a:solidFill>
              <a:latin typeface="Times New Roman" panose="02020603050405020304" pitchFamily="18" charset="0"/>
              <a:cs typeface="B Nazanin" panose="00000400000000000000" pitchFamily="2" charset="-78"/>
            </a:rPr>
            <a:t>پیش‎نویس</a:t>
          </a:r>
          <a:r>
            <a:rPr lang="fa-IR" sz="2600" kern="1200" dirty="0">
              <a:solidFill>
                <a:schemeClr val="tx1"/>
              </a:solidFill>
              <a:latin typeface="Times New Roman" panose="02020603050405020304" pitchFamily="18" charset="0"/>
              <a:cs typeface="B Nazanin" panose="00000400000000000000" pitchFamily="2" charset="-78"/>
            </a:rPr>
            <a:t> لایحه تکمیلی، درآمد عایدی سرمایه در قالب مالیات بر جمع درآمد مشمول مالیات گردد. </a:t>
          </a:r>
        </a:p>
        <a:p>
          <a:pPr marL="0" lvl="0" indent="0" algn="just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fa-IR" sz="2600" kern="1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Zar" panose="00000400000000000000" pitchFamily="2" charset="-78"/>
            </a:rPr>
            <a:t>شایان ذکر است احکام پیش نویس لایحه تکمیلی نیز دارای ایرادات و مشکلاتی است که بایستی به صورت جداگانه مدنظر قرار گیرند.</a:t>
          </a:r>
          <a:endParaRPr lang="fa-IR" sz="2600" kern="1200" dirty="0">
            <a:solidFill>
              <a:schemeClr val="tx1"/>
            </a:solidFill>
            <a:cs typeface="B Nazanin" panose="00000400000000000000" pitchFamily="2" charset="-78"/>
          </a:endParaRPr>
        </a:p>
      </dsp:txBody>
      <dsp:txXfrm>
        <a:off x="122511" y="780175"/>
        <a:ext cx="9627641" cy="2264628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590EC5-EBFD-4196-91F6-FA759D53B136}">
      <dsp:nvSpPr>
        <dsp:cNvPr id="0" name=""/>
        <dsp:cNvSpPr/>
      </dsp:nvSpPr>
      <dsp:spPr>
        <a:xfrm>
          <a:off x="0" y="0"/>
          <a:ext cx="9872663" cy="421017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just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600" b="1" kern="1200" dirty="0">
              <a:solidFill>
                <a:srgbClr val="0070C0"/>
              </a:solidFill>
              <a:cs typeface="B Nazanin" pitchFamily="2" charset="-78"/>
            </a:rPr>
            <a:t>- مالیات بر سود سهام توزیع شده</a:t>
          </a:r>
          <a:endParaRPr lang="en-US" sz="2600" b="1" kern="1200" dirty="0">
            <a:solidFill>
              <a:srgbClr val="0070C0"/>
            </a:solidFill>
            <a:cs typeface="B Nazanin" pitchFamily="2" charset="-78"/>
          </a:endParaRPr>
        </a:p>
        <a:p>
          <a:pPr marL="0" lvl="0" indent="0" algn="just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fa-IR" sz="2600" kern="1200" dirty="0">
              <a:solidFill>
                <a:schemeClr val="tx1"/>
              </a:solidFill>
              <a:cs typeface="B Nazanin" pitchFamily="2" charset="-78"/>
            </a:rPr>
            <a:t>در </a:t>
          </a:r>
          <a:r>
            <a:rPr lang="fa-IR" sz="2600" kern="1200" dirty="0" err="1">
              <a:solidFill>
                <a:schemeClr val="tx1"/>
              </a:solidFill>
              <a:cs typeface="B Nazanin" pitchFamily="2" charset="-78"/>
            </a:rPr>
            <a:t>پیش‎نویس</a:t>
          </a:r>
          <a:r>
            <a:rPr lang="fa-IR" sz="2600" kern="1200" dirty="0">
              <a:solidFill>
                <a:schemeClr val="tx1"/>
              </a:solidFill>
              <a:cs typeface="B Nazanin" pitchFamily="2" charset="-78"/>
            </a:rPr>
            <a:t> لایحه در این حوزه </a:t>
          </a:r>
          <a:r>
            <a:rPr lang="fa-IR" sz="2600" kern="1200" dirty="0" err="1">
              <a:solidFill>
                <a:schemeClr val="tx1"/>
              </a:solidFill>
              <a:cs typeface="B Nazanin" pitchFamily="2" charset="-78"/>
            </a:rPr>
            <a:t>هیچ‎گونه</a:t>
          </a:r>
          <a:r>
            <a:rPr lang="fa-IR" sz="2600" kern="1200" dirty="0">
              <a:solidFill>
                <a:schemeClr val="tx1"/>
              </a:solidFill>
              <a:cs typeface="B Nazanin" pitchFamily="2" charset="-78"/>
            </a:rPr>
            <a:t> اعتبار یا رفتار </a:t>
          </a:r>
          <a:r>
            <a:rPr lang="fa-IR" sz="2600" kern="1200" dirty="0" err="1">
              <a:solidFill>
                <a:schemeClr val="tx1"/>
              </a:solidFill>
              <a:cs typeface="B Nazanin" pitchFamily="2" charset="-78"/>
            </a:rPr>
            <a:t>ترجیحی</a:t>
          </a:r>
          <a:r>
            <a:rPr lang="fa-IR" sz="2600" kern="1200" dirty="0">
              <a:solidFill>
                <a:schemeClr val="tx1"/>
              </a:solidFill>
              <a:cs typeface="B Nazanin" pitchFamily="2" charset="-78"/>
            </a:rPr>
            <a:t> برای مالیات سود سهام اشخاص حقیقی مدنظر قرار نگرفته است. </a:t>
          </a:r>
        </a:p>
        <a:p>
          <a:pPr marL="0" lvl="0" indent="0" algn="just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fa-IR" sz="2600" b="1" kern="1200" dirty="0">
              <a:solidFill>
                <a:srgbClr val="0070C0"/>
              </a:solidFill>
              <a:cs typeface="B Nazanin" pitchFamily="2" charset="-78"/>
            </a:rPr>
            <a:t>- مالیات بر سایر درآمدها</a:t>
          </a:r>
          <a:endParaRPr lang="en-US" sz="2600" b="1" kern="1200" dirty="0">
            <a:solidFill>
              <a:srgbClr val="0070C0"/>
            </a:solidFill>
            <a:cs typeface="B Nazanin" pitchFamily="2" charset="-78"/>
          </a:endParaRPr>
        </a:p>
        <a:p>
          <a:pPr marL="0" lvl="0" indent="0" algn="just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fa-IR" sz="2600" kern="1200" dirty="0">
              <a:solidFill>
                <a:schemeClr val="tx1"/>
              </a:solidFill>
              <a:cs typeface="B Nazanin" pitchFamily="2" charset="-78"/>
            </a:rPr>
            <a:t>علاوه بر پیچیدگی ساختار </a:t>
          </a:r>
          <a:r>
            <a:rPr lang="fa-IR" sz="2600" kern="1200" dirty="0" err="1">
              <a:solidFill>
                <a:schemeClr val="tx1"/>
              </a:solidFill>
              <a:cs typeface="B Nazanin" pitchFamily="2" charset="-78"/>
            </a:rPr>
            <a:t>پیش‎بینی</a:t>
          </a:r>
          <a:r>
            <a:rPr lang="fa-IR" sz="2600" kern="1200" dirty="0">
              <a:solidFill>
                <a:schemeClr val="tx1"/>
              </a:solidFill>
              <a:cs typeface="B Nazanin" pitchFamily="2" charset="-78"/>
            </a:rPr>
            <a:t> شده برای مالیات سایر درآمدها، مبنای این مالیات نیز مشخص نبوده و طراحی مالیاتی جداگانه با اصول مبنایی و اهداف مدنظر مالیات بر جمع درآمد اشخاص در تناقض آشکار است.</a:t>
          </a:r>
        </a:p>
      </dsp:txBody>
      <dsp:txXfrm>
        <a:off x="205524" y="205524"/>
        <a:ext cx="9461615" cy="37991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B1729-BC98-42C1-9C6C-D65DCBA4358F}">
      <dsp:nvSpPr>
        <dsp:cNvPr id="0" name=""/>
        <dsp:cNvSpPr/>
      </dsp:nvSpPr>
      <dsp:spPr>
        <a:xfrm rot="16200000">
          <a:off x="2067460" y="-1990775"/>
          <a:ext cx="4621387" cy="8602938"/>
        </a:xfrm>
        <a:prstGeom prst="rect">
          <a:avLst/>
        </a:prstGeom>
        <a:solidFill>
          <a:srgbClr val="FFC000">
            <a:tint val="40000"/>
            <a:alpha val="9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FFC000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a-IR" sz="2400" b="1" u="sng" kern="1200" dirty="0">
              <a:solidFill>
                <a:srgbClr val="0000FF"/>
              </a:solidFill>
              <a:latin typeface="Calibri"/>
              <a:ea typeface="+mn-ea"/>
              <a:cs typeface="B Nazanin" panose="00000400000000000000" pitchFamily="2" charset="-78"/>
            </a:rPr>
            <a:t>درآمد حقوق:</a:t>
          </a:r>
          <a:endParaRPr lang="en-US" sz="2400" b="1" u="sng" kern="1200" dirty="0">
            <a:solidFill>
              <a:srgbClr val="0000FF"/>
            </a:solidFill>
            <a:latin typeface="Calibri"/>
            <a:ea typeface="+mn-ea"/>
            <a:cs typeface="B Nazanin" panose="00000400000000000000" pitchFamily="2" charset="-78"/>
          </a:endParaRPr>
        </a:p>
        <a:p>
          <a:pPr marL="171450" lvl="1" indent="-17145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fa-IR" sz="2400" kern="1200" dirty="0">
              <a:cs typeface="B Nazanin" pitchFamily="2" charset="-78"/>
            </a:rPr>
            <a:t>درآمد حقوق در مجموع درآمد شخص محاسبه و مشمول مالیات است</a:t>
          </a:r>
          <a:r>
            <a:rPr lang="fa-IR" sz="1600" kern="1200" dirty="0">
              <a:cs typeface="B Nazanin" pitchFamily="2" charset="-78"/>
            </a:rPr>
            <a:t>.</a:t>
          </a:r>
        </a:p>
        <a:p>
          <a:pPr marL="171450" lvl="1" indent="-17145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fa-IR" sz="2400" kern="1200" dirty="0">
              <a:solidFill>
                <a:srgbClr val="FF0000"/>
              </a:solidFill>
              <a:cs typeface="B Nazanin" pitchFamily="2" charset="-78"/>
            </a:rPr>
            <a:t>مالیات تکلیفی درآمد حقوق: </a:t>
          </a:r>
          <a:r>
            <a:rPr lang="fa-IR" sz="2400" kern="1200" dirty="0">
              <a:cs typeface="B Nazanin" pitchFamily="2" charset="-78"/>
            </a:rPr>
            <a:t>کسر و </a:t>
          </a:r>
          <a:r>
            <a:rPr lang="fa-IR" sz="2400" kern="1200" dirty="0" err="1">
              <a:cs typeface="B Nazanin" pitchFamily="2" charset="-78"/>
            </a:rPr>
            <a:t>ایصال</a:t>
          </a:r>
          <a:r>
            <a:rPr lang="fa-IR" sz="2400" kern="1200" dirty="0">
              <a:cs typeface="B Nazanin" pitchFamily="2" charset="-78"/>
            </a:rPr>
            <a:t> مالیات علی </a:t>
          </a:r>
          <a:r>
            <a:rPr lang="fa-IR" sz="2400" kern="1200" dirty="0" err="1">
              <a:cs typeface="B Nazanin" pitchFamily="2" charset="-78"/>
            </a:rPr>
            <a:t>الحساب</a:t>
          </a:r>
          <a:r>
            <a:rPr lang="fa-IR" sz="2400" kern="1200" dirty="0">
              <a:cs typeface="B Nazanin" pitchFamily="2" charset="-78"/>
            </a:rPr>
            <a:t> با احتساب 2 معافیت پایه به نرخ ماده 131(در خصوص غیر از پرداخت کننده های اصلی حقوق بدون احتساب معافیت پایه محاسبه می شود).</a:t>
          </a:r>
        </a:p>
        <a:p>
          <a:pPr marL="171450" lvl="1" indent="-17145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fa-IR" sz="2400" kern="1200" dirty="0">
              <a:solidFill>
                <a:srgbClr val="00B050"/>
              </a:solidFill>
              <a:cs typeface="B Nazanin" pitchFamily="2" charset="-78"/>
            </a:rPr>
            <a:t>معافیت‎ها: </a:t>
          </a:r>
          <a:r>
            <a:rPr lang="fa-IR" sz="2400" kern="1200" dirty="0">
              <a:solidFill>
                <a:schemeClr val="tx1"/>
              </a:solidFill>
              <a:cs typeface="B Nazanin" pitchFamily="2" charset="-78"/>
            </a:rPr>
            <a:t>محدود شدن معافیت حقوق بازنشستگی حداکثر تا 4 برابر معافیت پایه (بند 5 ماده 91)، حذف معافیت هزینه سفر (بند 6 ماده 91)، حذف معافیت حقوق نیروهای مسلح (بند 14 ماده 91)، حذف بخشودگی50 درصدی مالیات حقوق کارکنان شاغل در مناطق کمتر توسعه یافته (ماده 92)</a:t>
          </a:r>
          <a:endParaRPr lang="fa-IR" sz="2400" kern="1200" dirty="0">
            <a:cs typeface="B Nazanin" pitchFamily="2" charset="-78"/>
          </a:endParaRPr>
        </a:p>
        <a:p>
          <a:pPr marL="171450" lvl="1" indent="-17145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600" b="1" kern="1200" dirty="0">
            <a:solidFill>
              <a:sysClr val="windowText" lastClr="000000"/>
            </a:solidFill>
            <a:latin typeface="Georgia"/>
            <a:ea typeface="+mn-ea"/>
            <a:cs typeface="B Nazanin" pitchFamily="2" charset="-78"/>
          </a:endParaRPr>
        </a:p>
      </dsp:txBody>
      <dsp:txXfrm rot="5400000">
        <a:off x="76685" y="0"/>
        <a:ext cx="8602938" cy="4621387"/>
      </dsp:txXfrm>
    </dsp:sp>
    <dsp:sp modelId="{7E429971-BC57-430F-BB25-C0574E5E39E3}">
      <dsp:nvSpPr>
        <dsp:cNvPr id="0" name=""/>
        <dsp:cNvSpPr/>
      </dsp:nvSpPr>
      <dsp:spPr>
        <a:xfrm>
          <a:off x="8608841" y="1500476"/>
          <a:ext cx="1263821" cy="1567626"/>
        </a:xfrm>
        <a:prstGeom prst="roundRect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b="1" kern="1200" dirty="0">
              <a:solidFill>
                <a:sysClr val="windowText" lastClr="000000"/>
              </a:solidFill>
              <a:latin typeface="Calibri"/>
              <a:ea typeface="+mn-ea"/>
              <a:cs typeface="B Nazanin" panose="00000400000000000000" pitchFamily="2" charset="-78"/>
            </a:rPr>
            <a:t>3</a:t>
          </a:r>
          <a:endParaRPr lang="en-US" sz="2000" b="1" kern="1200" dirty="0">
            <a:solidFill>
              <a:sysClr val="windowText" lastClr="000000"/>
            </a:solidFill>
            <a:latin typeface="Calibri"/>
            <a:ea typeface="+mn-ea"/>
            <a:cs typeface="B Nazanin" panose="00000400000000000000" pitchFamily="2" charset="-78"/>
          </a:endParaRPr>
        </a:p>
      </dsp:txBody>
      <dsp:txXfrm>
        <a:off x="8670536" y="1562171"/>
        <a:ext cx="1140431" cy="14442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B1729-BC98-42C1-9C6C-D65DCBA4358F}">
      <dsp:nvSpPr>
        <dsp:cNvPr id="0" name=""/>
        <dsp:cNvSpPr/>
      </dsp:nvSpPr>
      <dsp:spPr>
        <a:xfrm rot="16200000">
          <a:off x="1998442" y="-1986084"/>
          <a:ext cx="4621387" cy="8602938"/>
        </a:xfrm>
        <a:prstGeom prst="rect">
          <a:avLst/>
        </a:prstGeom>
        <a:solidFill>
          <a:srgbClr val="FFC000">
            <a:tint val="40000"/>
            <a:alpha val="9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FFC000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a-IR" sz="2400" b="1" u="sng" kern="1200" dirty="0">
              <a:solidFill>
                <a:srgbClr val="0000FF"/>
              </a:solidFill>
              <a:latin typeface="Calibri"/>
              <a:ea typeface="+mn-ea"/>
              <a:cs typeface="B Nazanin" panose="00000400000000000000" pitchFamily="2" charset="-78"/>
            </a:rPr>
            <a:t>درآمد مشاغل:</a:t>
          </a:r>
          <a:endParaRPr lang="en-US" sz="2400" b="1" u="sng" kern="1200" dirty="0">
            <a:solidFill>
              <a:srgbClr val="0000FF"/>
            </a:solidFill>
            <a:latin typeface="Calibri"/>
            <a:ea typeface="+mn-ea"/>
            <a:cs typeface="B Nazanin" panose="00000400000000000000" pitchFamily="2" charset="-78"/>
          </a:endParaRPr>
        </a:p>
        <a:p>
          <a:pPr marL="171450" lvl="1" indent="-17145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400" b="1" u="sng" kern="1200" dirty="0">
            <a:solidFill>
              <a:srgbClr val="0000FF"/>
            </a:solidFill>
            <a:latin typeface="Calibri"/>
            <a:ea typeface="+mn-ea"/>
            <a:cs typeface="B Nazanin" panose="00000400000000000000" pitchFamily="2" charset="-78"/>
          </a:endParaRPr>
        </a:p>
        <a:p>
          <a:pPr marL="171450" lvl="1" indent="-17145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a-IR" sz="2400" kern="1200" dirty="0">
              <a:cs typeface="B Nazanin" pitchFamily="2" charset="-78"/>
            </a:rPr>
            <a:t>درآمد اشخاص حقیقی حاصل از کسب و کار در مجموع درآمد شخص محاسبه و مشمول مالیات است.</a:t>
          </a:r>
        </a:p>
        <a:p>
          <a:pPr marL="171450" lvl="1" indent="-17145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a-IR" sz="2400" b="1" kern="1200" dirty="0">
              <a:solidFill>
                <a:srgbClr val="FF0000"/>
              </a:solidFill>
              <a:cs typeface="B Nazanin" pitchFamily="2" charset="-78"/>
            </a:rPr>
            <a:t>مشارکت‎های مدنی</a:t>
          </a:r>
          <a:r>
            <a:rPr lang="fa-IR" sz="2400" kern="1200" dirty="0">
              <a:solidFill>
                <a:srgbClr val="FF0000"/>
              </a:solidFill>
              <a:cs typeface="B Nazanin" pitchFamily="2" charset="-78"/>
            </a:rPr>
            <a:t>: </a:t>
          </a:r>
          <a:r>
            <a:rPr lang="fa-IR" sz="2400" kern="1200" dirty="0">
              <a:cs typeface="B Nazanin" pitchFamily="2" charset="-78"/>
            </a:rPr>
            <a:t>احتساب به عنوان یک مودی و تعیین درآمد مشمول مالیات، پرداخت مالیات علی الحساب به نسبت شرکاء به نرخ ماده 131، تعیین مالیات نهایی در مالیات بر جمع درآمد شرکاء</a:t>
          </a:r>
        </a:p>
      </dsp:txBody>
      <dsp:txXfrm rot="5400000">
        <a:off x="7667" y="4691"/>
        <a:ext cx="8602938" cy="4621387"/>
      </dsp:txXfrm>
    </dsp:sp>
    <dsp:sp modelId="{7E429971-BC57-430F-BB25-C0574E5E39E3}">
      <dsp:nvSpPr>
        <dsp:cNvPr id="0" name=""/>
        <dsp:cNvSpPr/>
      </dsp:nvSpPr>
      <dsp:spPr>
        <a:xfrm>
          <a:off x="8608841" y="1500476"/>
          <a:ext cx="1263821" cy="1567626"/>
        </a:xfrm>
        <a:prstGeom prst="roundRect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b="1" kern="1200" dirty="0">
              <a:solidFill>
                <a:sysClr val="windowText" lastClr="000000"/>
              </a:solidFill>
              <a:latin typeface="Calibri"/>
              <a:ea typeface="+mn-ea"/>
              <a:cs typeface="B Nazanin" panose="00000400000000000000" pitchFamily="2" charset="-78"/>
            </a:rPr>
            <a:t>4</a:t>
          </a:r>
          <a:endParaRPr lang="en-US" sz="2000" b="1" kern="1200" dirty="0">
            <a:solidFill>
              <a:sysClr val="windowText" lastClr="000000"/>
            </a:solidFill>
            <a:latin typeface="Calibri"/>
            <a:ea typeface="+mn-ea"/>
            <a:cs typeface="B Nazanin" panose="00000400000000000000" pitchFamily="2" charset="-78"/>
          </a:endParaRPr>
        </a:p>
      </dsp:txBody>
      <dsp:txXfrm>
        <a:off x="8670536" y="1562171"/>
        <a:ext cx="1140431" cy="144423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B1729-BC98-42C1-9C6C-D65DCBA4358F}">
      <dsp:nvSpPr>
        <dsp:cNvPr id="0" name=""/>
        <dsp:cNvSpPr/>
      </dsp:nvSpPr>
      <dsp:spPr>
        <a:xfrm rot="16200000">
          <a:off x="1998442" y="-1986084"/>
          <a:ext cx="4621387" cy="8602938"/>
        </a:xfrm>
        <a:prstGeom prst="rect">
          <a:avLst/>
        </a:prstGeom>
        <a:solidFill>
          <a:srgbClr val="FFC000">
            <a:tint val="40000"/>
            <a:alpha val="9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FFC000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a-IR" sz="2400" b="1" u="sng" kern="1200" dirty="0">
              <a:solidFill>
                <a:srgbClr val="0000FF"/>
              </a:solidFill>
              <a:latin typeface="Calibri"/>
              <a:ea typeface="+mn-ea"/>
              <a:cs typeface="B Nazanin" panose="00000400000000000000" pitchFamily="2" charset="-78"/>
            </a:rPr>
            <a:t>درآمد سود سپرده:</a:t>
          </a:r>
          <a:endParaRPr lang="en-US" sz="2400" b="1" u="sng" kern="1200" dirty="0">
            <a:solidFill>
              <a:srgbClr val="0000FF"/>
            </a:solidFill>
            <a:latin typeface="Calibri"/>
            <a:ea typeface="+mn-ea"/>
            <a:cs typeface="B Nazanin" panose="00000400000000000000" pitchFamily="2" charset="-78"/>
          </a:endParaRPr>
        </a:p>
        <a:p>
          <a:pPr marL="171450" lvl="1" indent="-17145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a-IR" sz="2400" kern="1200" dirty="0">
              <a:cs typeface="B Nazanin" pitchFamily="2" charset="-78"/>
            </a:rPr>
            <a:t>معافیت </a:t>
          </a:r>
          <a:r>
            <a:rPr lang="ar-SA" sz="2400" kern="1200" dirty="0">
              <a:cs typeface="B Nazanin" pitchFamily="2" charset="-78"/>
            </a:rPr>
            <a:t>سود سپرده اشخاص حقیقی و سود حاصل از فروش یا ابطال واحدهای سرمایه</a:t>
          </a:r>
          <a:r>
            <a:rPr lang="fa-IR" sz="2400" kern="1200" dirty="0">
              <a:cs typeface="B Nazanin" pitchFamily="2" charset="-78"/>
            </a:rPr>
            <a:t>‌</a:t>
          </a:r>
          <a:r>
            <a:rPr lang="ar-SA" sz="2400" kern="1200" dirty="0">
              <a:cs typeface="B Nazanin" pitchFamily="2" charset="-78"/>
            </a:rPr>
            <a:t>گذاری صندوق­ها، هر یک تا سقف</a:t>
          </a:r>
          <a:r>
            <a:rPr lang="fa-IR" sz="2400" kern="1200" dirty="0">
              <a:cs typeface="B Nazanin" pitchFamily="2" charset="-78"/>
            </a:rPr>
            <a:t> </a:t>
          </a:r>
          <a:r>
            <a:rPr lang="ar-SA" sz="2400" kern="1200" dirty="0">
              <a:cs typeface="B Nazanin" pitchFamily="2" charset="-78"/>
            </a:rPr>
            <a:t>2 برابر معافیت پایه</a:t>
          </a:r>
          <a:endParaRPr lang="en-US" sz="2400" kern="1200" dirty="0">
            <a:cs typeface="B Nazanin" pitchFamily="2" charset="-78"/>
          </a:endParaRPr>
        </a:p>
        <a:p>
          <a:pPr marL="171450" lvl="1" indent="-17145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a-IR" sz="2400" kern="1200" dirty="0">
              <a:cs typeface="B Nazanin" pitchFamily="2" charset="-78"/>
            </a:rPr>
            <a:t>درآمد </a:t>
          </a:r>
          <a:r>
            <a:rPr lang="ar-SA" sz="2400" kern="1200" dirty="0">
              <a:cs typeface="B Nazanin" pitchFamily="2" charset="-78"/>
            </a:rPr>
            <a:t>مازاد </a:t>
          </a:r>
          <a:r>
            <a:rPr lang="fa-IR" sz="2400" kern="1200" dirty="0">
              <a:cs typeface="B Nazanin" pitchFamily="2" charset="-78"/>
            </a:rPr>
            <a:t>بر </a:t>
          </a:r>
          <a:r>
            <a:rPr lang="ar-SA" sz="2400" kern="1200" dirty="0">
              <a:cs typeface="B Nazanin" pitchFamily="2" charset="-78"/>
            </a:rPr>
            <a:t>دو برابر معافیت</a:t>
          </a:r>
          <a:r>
            <a:rPr lang="fa-IR" sz="2400" kern="1200" dirty="0">
              <a:cs typeface="B Nazanin" pitchFamily="2" charset="-78"/>
            </a:rPr>
            <a:t> </a:t>
          </a:r>
          <a:r>
            <a:rPr lang="ar-SA" sz="2400" kern="1200" dirty="0">
              <a:cs typeface="B Nazanin" pitchFamily="2" charset="-78"/>
            </a:rPr>
            <a:t>پایه </a:t>
          </a:r>
          <a:r>
            <a:rPr lang="fa-IR" sz="2400" kern="1200" dirty="0">
              <a:cs typeface="B Nazanin" pitchFamily="2" charset="-78"/>
            </a:rPr>
            <a:t>به مجموع درآمد شخص اضافه شده و </a:t>
          </a:r>
          <a:r>
            <a:rPr lang="ar-SA" sz="2400" kern="1200" dirty="0">
              <a:cs typeface="B Nazanin" pitchFamily="2" charset="-78"/>
            </a:rPr>
            <a:t>مشمول مالیات</a:t>
          </a:r>
          <a:r>
            <a:rPr lang="fa-IR" sz="2400" kern="1200" dirty="0">
              <a:cs typeface="B Nazanin" pitchFamily="2" charset="-78"/>
            </a:rPr>
            <a:t> می‎باشد.</a:t>
          </a:r>
        </a:p>
        <a:p>
          <a:pPr marL="171450" lvl="1" indent="-17145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a-IR" sz="2400" kern="1200" dirty="0">
              <a:solidFill>
                <a:srgbClr val="FF0000"/>
              </a:solidFill>
              <a:cs typeface="B Nazanin" pitchFamily="2" charset="-78"/>
            </a:rPr>
            <a:t>مالیات تکلیفی درآمد سود سپرده: </a:t>
          </a:r>
          <a:r>
            <a:rPr lang="fa-IR" sz="2400" kern="1200" dirty="0">
              <a:cs typeface="B Nazanin" pitchFamily="2" charset="-78"/>
            </a:rPr>
            <a:t>کسر و پرداخت 10% از هر پرداخت یا تخصیص به عنوان مالیات علی </a:t>
          </a:r>
          <a:r>
            <a:rPr lang="fa-IR" sz="2400" kern="1200" dirty="0" err="1">
              <a:cs typeface="B Nazanin" pitchFamily="2" charset="-78"/>
            </a:rPr>
            <a:t>الحساب</a:t>
          </a:r>
          <a:endParaRPr lang="fa-IR" sz="2400" kern="1200" dirty="0">
            <a:cs typeface="B Nazanin" pitchFamily="2" charset="-78"/>
          </a:endParaRPr>
        </a:p>
        <a:p>
          <a:pPr marL="171450" lvl="1" indent="-17145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a-IR" sz="2400" kern="1200" dirty="0">
              <a:solidFill>
                <a:srgbClr val="0070C0"/>
              </a:solidFill>
              <a:cs typeface="B Nazanin" pitchFamily="2" charset="-78"/>
            </a:rPr>
            <a:t>درآمد اشخاص حقوقی بابت سود سپرده، مشمول مالیات بر درآمد طبق فصل مربوط می‎باشد.</a:t>
          </a:r>
          <a:endParaRPr lang="fa-IR" sz="2400" kern="1200" dirty="0">
            <a:cs typeface="B Nazanin" pitchFamily="2" charset="-78"/>
          </a:endParaRPr>
        </a:p>
        <a:p>
          <a:pPr marL="171450" lvl="1" indent="-17145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400" b="1" u="sng" kern="1200" dirty="0">
            <a:solidFill>
              <a:srgbClr val="0000FF"/>
            </a:solidFill>
            <a:latin typeface="Calibri"/>
            <a:ea typeface="+mn-ea"/>
            <a:cs typeface="B Nazanin" panose="00000400000000000000" pitchFamily="2" charset="-78"/>
          </a:endParaRPr>
        </a:p>
      </dsp:txBody>
      <dsp:txXfrm rot="5400000">
        <a:off x="7667" y="4691"/>
        <a:ext cx="8602938" cy="4621387"/>
      </dsp:txXfrm>
    </dsp:sp>
    <dsp:sp modelId="{7E429971-BC57-430F-BB25-C0574E5E39E3}">
      <dsp:nvSpPr>
        <dsp:cNvPr id="0" name=""/>
        <dsp:cNvSpPr/>
      </dsp:nvSpPr>
      <dsp:spPr>
        <a:xfrm>
          <a:off x="8608841" y="1500476"/>
          <a:ext cx="1263821" cy="1567626"/>
        </a:xfrm>
        <a:prstGeom prst="roundRect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400" b="1" kern="1200" dirty="0">
              <a:solidFill>
                <a:sysClr val="windowText" lastClr="000000"/>
              </a:solidFill>
              <a:latin typeface="Calibri"/>
              <a:ea typeface="+mn-ea"/>
              <a:cs typeface="B Nazanin" panose="00000400000000000000" pitchFamily="2" charset="-78"/>
            </a:rPr>
            <a:t>5</a:t>
          </a:r>
          <a:endParaRPr lang="en-US" sz="2400" b="1" kern="1200" dirty="0">
            <a:solidFill>
              <a:sysClr val="windowText" lastClr="000000"/>
            </a:solidFill>
            <a:latin typeface="Calibri"/>
            <a:ea typeface="+mn-ea"/>
            <a:cs typeface="B Nazanin" panose="00000400000000000000" pitchFamily="2" charset="-78"/>
          </a:endParaRPr>
        </a:p>
      </dsp:txBody>
      <dsp:txXfrm>
        <a:off x="8670536" y="1562171"/>
        <a:ext cx="1140431" cy="144423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B1729-BC98-42C1-9C6C-D65DCBA4358F}">
      <dsp:nvSpPr>
        <dsp:cNvPr id="0" name=""/>
        <dsp:cNvSpPr/>
      </dsp:nvSpPr>
      <dsp:spPr>
        <a:xfrm rot="16200000">
          <a:off x="1990775" y="-1986084"/>
          <a:ext cx="4621387" cy="8602938"/>
        </a:xfrm>
        <a:prstGeom prst="rect">
          <a:avLst/>
        </a:prstGeom>
        <a:solidFill>
          <a:srgbClr val="FFC000">
            <a:tint val="40000"/>
            <a:alpha val="9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FFC000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a-IR" sz="2400" b="1" u="sng" kern="1200" dirty="0">
              <a:solidFill>
                <a:srgbClr val="0000FF"/>
              </a:solidFill>
              <a:latin typeface="Calibri"/>
              <a:ea typeface="+mn-ea"/>
              <a:cs typeface="B Nazanin" panose="00000400000000000000" pitchFamily="2" charset="-78"/>
            </a:rPr>
            <a:t>درآمد اتفاقی:</a:t>
          </a:r>
          <a:endParaRPr lang="en-US" sz="2400" b="1" u="sng" kern="1200" dirty="0">
            <a:solidFill>
              <a:srgbClr val="0000FF"/>
            </a:solidFill>
            <a:latin typeface="Calibri"/>
            <a:ea typeface="+mn-ea"/>
            <a:cs typeface="B Nazanin" panose="00000400000000000000" pitchFamily="2" charset="-78"/>
          </a:endParaRPr>
        </a:p>
        <a:p>
          <a:pPr marL="171450" lvl="1" indent="-171450" algn="just" defTabSz="711200" rtl="1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fa-IR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در مجموع درآمد شخص محاسبه و مشمول مالیات است.</a:t>
          </a:r>
          <a:endParaRPr lang="en-US" sz="2400" b="1" u="sng" kern="1200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  <a:ea typeface="+mn-ea"/>
            <a:cs typeface="B Nazanin" panose="00000400000000000000" pitchFamily="2" charset="-78"/>
          </a:endParaRPr>
        </a:p>
        <a:p>
          <a:pPr marL="171450" lvl="1" indent="-171450" algn="just" defTabSz="711200" rtl="1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fa-IR" sz="2400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مالیات تکلیفی درآمد اتفاقی: </a:t>
          </a:r>
          <a:r>
            <a:rPr lang="fa-IR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کسر و پرداخت 15% از هر پرداخت به عنوان مالیات علی‌الحساب</a:t>
          </a:r>
        </a:p>
        <a:p>
          <a:pPr marL="171450" lvl="1" indent="-171450" algn="just" defTabSz="711200" rtl="1">
            <a:lnSpc>
              <a:spcPct val="15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a-IR" sz="2400" kern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درآمد اتفاقی اشخاص حقوقی، مشمول مالیات بر درآمد طبق فصل مربوط می‎باشد.</a:t>
          </a:r>
        </a:p>
        <a:p>
          <a:pPr marL="171450" lvl="1" indent="-171450" algn="just" defTabSz="711200" rtl="1">
            <a:lnSpc>
              <a:spcPct val="15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a-IR" sz="2400" kern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طبق پیش‎نویس لایحه تکمیلی، ماخذ محاسبه درآمد اتفاقی، مبلغ مندرج در صورتحساب الکترونیکی می باشد (ارزش معاملاتی در مورد املاک حذف شده است).</a:t>
          </a:r>
        </a:p>
      </dsp:txBody>
      <dsp:txXfrm rot="5400000">
        <a:off x="0" y="4691"/>
        <a:ext cx="8602938" cy="4621387"/>
      </dsp:txXfrm>
    </dsp:sp>
    <dsp:sp modelId="{7E429971-BC57-430F-BB25-C0574E5E39E3}">
      <dsp:nvSpPr>
        <dsp:cNvPr id="0" name=""/>
        <dsp:cNvSpPr/>
      </dsp:nvSpPr>
      <dsp:spPr>
        <a:xfrm>
          <a:off x="8608841" y="1500476"/>
          <a:ext cx="1263821" cy="1567626"/>
        </a:xfrm>
        <a:prstGeom prst="roundRect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400" b="1" kern="1200" dirty="0">
              <a:solidFill>
                <a:sysClr val="windowText" lastClr="000000"/>
              </a:solidFill>
              <a:latin typeface="Calibri"/>
              <a:ea typeface="+mn-ea"/>
              <a:cs typeface="B Nazanin" panose="00000400000000000000" pitchFamily="2" charset="-78"/>
            </a:rPr>
            <a:t>6</a:t>
          </a:r>
          <a:endParaRPr lang="en-US" sz="2400" b="1" kern="1200" dirty="0">
            <a:solidFill>
              <a:sysClr val="windowText" lastClr="000000"/>
            </a:solidFill>
            <a:latin typeface="Calibri"/>
            <a:ea typeface="+mn-ea"/>
            <a:cs typeface="B Nazanin" panose="00000400000000000000" pitchFamily="2" charset="-78"/>
          </a:endParaRPr>
        </a:p>
      </dsp:txBody>
      <dsp:txXfrm>
        <a:off x="8670536" y="1562171"/>
        <a:ext cx="1140431" cy="144423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B1729-BC98-42C1-9C6C-D65DCBA4358F}">
      <dsp:nvSpPr>
        <dsp:cNvPr id="0" name=""/>
        <dsp:cNvSpPr/>
      </dsp:nvSpPr>
      <dsp:spPr>
        <a:xfrm rot="16200000">
          <a:off x="1998442" y="-1986084"/>
          <a:ext cx="4621387" cy="8602938"/>
        </a:xfrm>
        <a:prstGeom prst="rect">
          <a:avLst/>
        </a:prstGeom>
        <a:solidFill>
          <a:srgbClr val="FFC000">
            <a:tint val="40000"/>
            <a:alpha val="9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FFC000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a-IR" sz="2400" b="1" u="sng" kern="1200" dirty="0">
              <a:solidFill>
                <a:srgbClr val="0000FF"/>
              </a:solidFill>
              <a:latin typeface="Calibri"/>
              <a:ea typeface="+mn-ea"/>
              <a:cs typeface="B Nazanin" panose="00000400000000000000" pitchFamily="2" charset="-78"/>
            </a:rPr>
            <a:t>سایر درآمد:</a:t>
          </a:r>
          <a:endParaRPr lang="en-US" sz="2400" b="1" u="sng" kern="1200" dirty="0">
            <a:solidFill>
              <a:srgbClr val="0000FF"/>
            </a:solidFill>
            <a:latin typeface="Calibri"/>
            <a:ea typeface="+mn-ea"/>
            <a:cs typeface="B Nazanin" panose="00000400000000000000" pitchFamily="2" charset="-78"/>
          </a:endParaRPr>
        </a:p>
        <a:p>
          <a:pPr marL="171450" lvl="1" indent="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fa-IR" sz="2400" kern="1200" dirty="0">
              <a:cs typeface="B Nazanin" pitchFamily="2" charset="-78"/>
            </a:rPr>
            <a:t>مهمترین موارد سایر درآمدها عبارتند از: </a:t>
          </a:r>
          <a:endParaRPr lang="en-US" sz="2400" b="1" u="sng" kern="1200" dirty="0">
            <a:solidFill>
              <a:srgbClr val="0000FF"/>
            </a:solidFill>
            <a:latin typeface="Calibri"/>
            <a:ea typeface="+mn-ea"/>
            <a:cs typeface="B Nazanin" panose="00000400000000000000" pitchFamily="2" charset="-78"/>
          </a:endParaRPr>
        </a:p>
        <a:p>
          <a:pPr marL="171450" lvl="1" indent="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a-IR" sz="2400" kern="1200" dirty="0">
              <a:solidFill>
                <a:srgbClr val="FF0000"/>
              </a:solidFill>
              <a:cs typeface="B Nazanin" pitchFamily="2" charset="-78"/>
            </a:rPr>
            <a:t>واریزی به </a:t>
          </a:r>
          <a:r>
            <a:rPr lang="fa-IR" sz="2400" kern="1200" dirty="0" err="1">
              <a:solidFill>
                <a:srgbClr val="FF0000"/>
              </a:solidFill>
              <a:cs typeface="B Nazanin" pitchFamily="2" charset="-78"/>
            </a:rPr>
            <a:t>حساب‎های</a:t>
          </a:r>
          <a:r>
            <a:rPr lang="fa-IR" sz="2400" kern="1200" dirty="0">
              <a:solidFill>
                <a:srgbClr val="FF0000"/>
              </a:solidFill>
              <a:cs typeface="B Nazanin" pitchFamily="2" charset="-78"/>
            </a:rPr>
            <a:t> غیرتجاری که فاقد صورتحساب الکترونیکی فروش باشد.</a:t>
          </a:r>
        </a:p>
        <a:p>
          <a:pPr marL="171450" lvl="1" indent="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a-IR" sz="2400" kern="1200" dirty="0" err="1">
              <a:solidFill>
                <a:srgbClr val="FF0000"/>
              </a:solidFill>
              <a:cs typeface="B Nazanin" pitchFamily="2" charset="-78"/>
            </a:rPr>
            <a:t>ما‌به‌التفاوت</a:t>
          </a:r>
          <a:r>
            <a:rPr lang="fa-IR" sz="2400" kern="1200" dirty="0">
              <a:solidFill>
                <a:srgbClr val="FF0000"/>
              </a:solidFill>
              <a:cs typeface="B Nazanin" pitchFamily="2" charset="-78"/>
            </a:rPr>
            <a:t> مبالغ مندرج در </a:t>
          </a:r>
          <a:r>
            <a:rPr lang="fa-IR" sz="2400" kern="1200" dirty="0" err="1">
              <a:solidFill>
                <a:srgbClr val="FF0000"/>
              </a:solidFill>
              <a:cs typeface="B Nazanin" pitchFamily="2" charset="-78"/>
            </a:rPr>
            <a:t>صورت‌حساب‌های</a:t>
          </a:r>
          <a:r>
            <a:rPr lang="fa-IR" sz="2400" kern="1200" dirty="0">
              <a:solidFill>
                <a:srgbClr val="FF0000"/>
              </a:solidFill>
              <a:cs typeface="B Nazanin" pitchFamily="2" charset="-78"/>
            </a:rPr>
            <a:t> الکترونیکی با مجموع </a:t>
          </a:r>
          <a:r>
            <a:rPr lang="fa-IR" sz="2400" kern="1200" dirty="0" err="1">
              <a:solidFill>
                <a:srgbClr val="FF0000"/>
              </a:solidFill>
              <a:cs typeface="B Nazanin" pitchFamily="2" charset="-78"/>
            </a:rPr>
            <a:t>پرداخت‎ها</a:t>
          </a:r>
          <a:r>
            <a:rPr lang="fa-IR" sz="2400" kern="1200" dirty="0">
              <a:solidFill>
                <a:srgbClr val="FF0000"/>
              </a:solidFill>
              <a:cs typeface="B Nazanin" pitchFamily="2" charset="-78"/>
            </a:rPr>
            <a:t>.</a:t>
          </a:r>
        </a:p>
        <a:p>
          <a:pPr marL="171450" lvl="1" indent="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a-IR" sz="2400" kern="1200">
              <a:solidFill>
                <a:srgbClr val="00B050"/>
              </a:solidFill>
              <a:cs typeface="B Nazanin" pitchFamily="2" charset="-78"/>
            </a:rPr>
            <a:t>مجموع سایر درآمدها تا 8 برابر معافیت پایه یا 5 میلیارد ریال معاف و مازاد بر آن مشمول مالیات با بالاترین نرخ ماده 131 می باشد.</a:t>
          </a:r>
          <a:endParaRPr lang="fa-IR" sz="2400" kern="1200" dirty="0">
            <a:solidFill>
              <a:srgbClr val="00B050"/>
            </a:solidFill>
            <a:cs typeface="B Nazanin" pitchFamily="2" charset="-78"/>
          </a:endParaRPr>
        </a:p>
        <a:p>
          <a:pPr marL="171450" lvl="1" indent="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a-IR" sz="2400" b="1" kern="1200">
              <a:solidFill>
                <a:srgbClr val="0070C0"/>
              </a:solidFill>
              <a:cs typeface="B Nazanin" pitchFamily="2" charset="-78"/>
            </a:rPr>
            <a:t>عایدی سرمایه</a:t>
          </a:r>
          <a:endParaRPr lang="fa-IR" sz="2400" b="1" kern="1200" dirty="0">
            <a:solidFill>
              <a:srgbClr val="0070C0"/>
            </a:solidFill>
            <a:cs typeface="B Nazanin" pitchFamily="2" charset="-78"/>
          </a:endParaRPr>
        </a:p>
        <a:p>
          <a:pPr marL="171450" lvl="1" indent="0" algn="just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a-IR" sz="2400" kern="1200" dirty="0">
              <a:cs typeface="B Nazanin" pitchFamily="2" charset="-78"/>
            </a:rPr>
            <a:t>طبق پیش </a:t>
          </a:r>
          <a:r>
            <a:rPr lang="fa-IR" sz="2400" kern="1200" dirty="0" err="1">
              <a:cs typeface="B Nazanin" pitchFamily="2" charset="-78"/>
            </a:rPr>
            <a:t>نویس</a:t>
          </a:r>
          <a:r>
            <a:rPr lang="fa-IR" sz="2400" kern="1200" dirty="0">
              <a:cs typeface="B Nazanin" pitchFamily="2" charset="-78"/>
            </a:rPr>
            <a:t> لایحه تکمیلی، درآمد حاصل از عایدی سرمایه نیز مشمول مالیات بوده، اما به عنوان بخشی از جمع درآمد شخص احتساب </a:t>
          </a:r>
          <a:r>
            <a:rPr lang="fa-IR" sz="2400" kern="1200" dirty="0" err="1">
              <a:cs typeface="B Nazanin" pitchFamily="2" charset="-78"/>
            </a:rPr>
            <a:t>نمی‎گردد</a:t>
          </a:r>
          <a:r>
            <a:rPr lang="fa-IR" sz="2400" kern="1200" dirty="0">
              <a:cs typeface="B Nazanin" pitchFamily="2" charset="-78"/>
            </a:rPr>
            <a:t>.</a:t>
          </a:r>
        </a:p>
      </dsp:txBody>
      <dsp:txXfrm rot="5400000">
        <a:off x="7667" y="4691"/>
        <a:ext cx="8602938" cy="4621387"/>
      </dsp:txXfrm>
    </dsp:sp>
    <dsp:sp modelId="{7E429971-BC57-430F-BB25-C0574E5E39E3}">
      <dsp:nvSpPr>
        <dsp:cNvPr id="0" name=""/>
        <dsp:cNvSpPr/>
      </dsp:nvSpPr>
      <dsp:spPr>
        <a:xfrm>
          <a:off x="8608841" y="1500476"/>
          <a:ext cx="1263821" cy="1567626"/>
        </a:xfrm>
        <a:prstGeom prst="roundRect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400" b="1" kern="1200" dirty="0">
              <a:solidFill>
                <a:sysClr val="windowText" lastClr="000000"/>
              </a:solidFill>
              <a:latin typeface="Calibri"/>
              <a:ea typeface="+mn-ea"/>
              <a:cs typeface="B Nazanin" panose="00000400000000000000" pitchFamily="2" charset="-78"/>
            </a:rPr>
            <a:t>7</a:t>
          </a:r>
          <a:endParaRPr lang="en-US" sz="2400" b="1" kern="1200" dirty="0">
            <a:solidFill>
              <a:sysClr val="windowText" lastClr="000000"/>
            </a:solidFill>
            <a:latin typeface="Calibri"/>
            <a:ea typeface="+mn-ea"/>
            <a:cs typeface="B Nazanin" panose="00000400000000000000" pitchFamily="2" charset="-78"/>
          </a:endParaRPr>
        </a:p>
      </dsp:txBody>
      <dsp:txXfrm>
        <a:off x="8670536" y="1562171"/>
        <a:ext cx="1140431" cy="144423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590EC5-EBFD-4196-91F6-FA759D53B136}">
      <dsp:nvSpPr>
        <dsp:cNvPr id="0" name=""/>
        <dsp:cNvSpPr/>
      </dsp:nvSpPr>
      <dsp:spPr>
        <a:xfrm>
          <a:off x="0" y="60720"/>
          <a:ext cx="9872663" cy="3917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1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rPr>
            <a:t>- </a:t>
          </a:r>
          <a:r>
            <a:rPr lang="ar-SA" sz="31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rPr>
            <a:t>شخص مؤدی: یک معافیت پایه (در سال اول 300 میلیون ریال)</a:t>
          </a:r>
          <a:r>
            <a:rPr lang="fa-IR" sz="31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rPr>
            <a:t>؛</a:t>
          </a:r>
          <a:endParaRPr lang="en-US" sz="3100" kern="1200" dirty="0">
            <a:effectLst/>
            <a:latin typeface="Times New Roman" panose="02020603050405020304" pitchFamily="18" charset="0"/>
            <a:ea typeface="Times New Roman" panose="02020603050405020304" pitchFamily="18" charset="0"/>
            <a:cs typeface="B Nazanin" panose="00000400000000000000" pitchFamily="2" charset="-78"/>
          </a:endParaRPr>
        </a:p>
        <a:p>
          <a:pPr marL="0" lvl="0" indent="0" algn="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1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rPr>
            <a:t>- </a:t>
          </a:r>
          <a:r>
            <a:rPr lang="ar-SA" sz="31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rPr>
            <a:t>همسر مؤدی: </a:t>
          </a:r>
          <a:r>
            <a:rPr lang="ar-SA" sz="3100" kern="1200" dirty="0">
              <a:effectLst/>
              <a:latin typeface="IPT.Nazanin"/>
              <a:ea typeface="Times New Roman" panose="02020603050405020304" pitchFamily="18" charset="0"/>
              <a:cs typeface="B Nazanin" panose="00000400000000000000" pitchFamily="2" charset="-78"/>
            </a:rPr>
            <a:t>مجموعا معادل </a:t>
          </a:r>
          <a:r>
            <a:rPr lang="fa-IR" sz="3100" kern="1200" dirty="0">
              <a:effectLst/>
              <a:latin typeface="IPT.Nazanin"/>
              <a:ea typeface="Times New Roman" panose="02020603050405020304" pitchFamily="18" charset="0"/>
              <a:cs typeface="B Nazanin" panose="00000400000000000000" pitchFamily="2" charset="-78"/>
            </a:rPr>
            <a:t>30 درصد </a:t>
          </a:r>
          <a:r>
            <a:rPr lang="ar-SA" sz="3100" kern="1200" dirty="0">
              <a:effectLst/>
              <a:latin typeface="IPT.Nazanin"/>
              <a:ea typeface="Times New Roman" panose="02020603050405020304" pitchFamily="18" charset="0"/>
              <a:cs typeface="B Nazanin" panose="00000400000000000000" pitchFamily="2" charset="-78"/>
            </a:rPr>
            <a:t>معافیت پایه؛</a:t>
          </a:r>
          <a:endParaRPr lang="en-US" sz="3100" kern="1200" dirty="0">
            <a:effectLst/>
            <a:latin typeface="Times New Roman" panose="02020603050405020304" pitchFamily="18" charset="0"/>
            <a:ea typeface="Times New Roman" panose="02020603050405020304" pitchFamily="18" charset="0"/>
            <a:cs typeface="B Nazanin" panose="00000400000000000000" pitchFamily="2" charset="-78"/>
          </a:endParaRPr>
        </a:p>
        <a:p>
          <a:pPr marL="0" lvl="0" indent="0" algn="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100" kern="1200" dirty="0">
              <a:effectLst/>
              <a:latin typeface="IPT.Nazanin"/>
              <a:ea typeface="Times New Roman" panose="02020603050405020304" pitchFamily="18" charset="0"/>
              <a:cs typeface="B Nazanin" panose="00000400000000000000" pitchFamily="2" charset="-78"/>
            </a:rPr>
            <a:t>- </a:t>
          </a:r>
          <a:r>
            <a:rPr lang="ar-SA" sz="3100" kern="1200" dirty="0">
              <a:effectLst/>
              <a:latin typeface="IPT.Nazanin"/>
              <a:ea typeface="Times New Roman" panose="02020603050405020304" pitchFamily="18" charset="0"/>
              <a:cs typeface="B Nazanin" panose="00000400000000000000" pitchFamily="2" charset="-78"/>
            </a:rPr>
            <a:t>سایر اشخاص تحت تکفل مؤدی: به ازای هر یک، </a:t>
          </a:r>
          <a:r>
            <a:rPr lang="fa-IR" sz="3100" kern="1200" dirty="0">
              <a:effectLst/>
              <a:latin typeface="IPT.Nazanin"/>
              <a:ea typeface="Times New Roman" panose="02020603050405020304" pitchFamily="18" charset="0"/>
              <a:cs typeface="B Nazanin" panose="00000400000000000000" pitchFamily="2" charset="-78"/>
            </a:rPr>
            <a:t>20</a:t>
          </a:r>
          <a:r>
            <a:rPr lang="fa-IR" sz="31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rPr>
            <a:t> درصد </a:t>
          </a:r>
          <a:r>
            <a:rPr lang="ar-SA" sz="31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rPr>
            <a:t>معافیت پایه. </a:t>
          </a:r>
          <a:endParaRPr lang="fa-IR" sz="3100" kern="1200" dirty="0">
            <a:effectLst/>
            <a:latin typeface="Times New Roman" panose="02020603050405020304" pitchFamily="18" charset="0"/>
            <a:ea typeface="Times New Roman" panose="02020603050405020304" pitchFamily="18" charset="0"/>
            <a:cs typeface="B Nazanin" panose="00000400000000000000" pitchFamily="2" charset="-78"/>
          </a:endParaRPr>
        </a:p>
        <a:p>
          <a:pPr marL="0" lvl="0" indent="0" algn="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100" kern="12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rPr>
            <a:t>میزان معافیت پایه هر سال متناسب با نرخ تورم با تصویب هیات وزیران تعدیل می‎شود.</a:t>
          </a:r>
          <a:endParaRPr lang="fa-IR" sz="3100" kern="1200" dirty="0">
            <a:solidFill>
              <a:srgbClr val="C00000"/>
            </a:solidFill>
          </a:endParaRPr>
        </a:p>
      </dsp:txBody>
      <dsp:txXfrm>
        <a:off x="191220" y="251940"/>
        <a:ext cx="9490223" cy="3534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E3CFD2B5-6879-41BF-AF59-8BA786C032EE}" type="datetimeFigureOut">
              <a:rPr lang="fa-IR" smtClean="0"/>
              <a:t>11/02/1444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17476AF4-4CC9-4650-A1D1-66D2E6D71B2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40952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ShamiZanjani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8A48D9-94A9-41BA-9DBD-93A10F31719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13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FE5586-4855-482D-8D69-12AFB953136A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B0D9F2-894D-485A-A223-DE02A22D6C6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3776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E5586-4855-482D-8D69-12AFB953136A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0D9F2-894D-485A-A223-DE02A22D6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36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E5586-4855-482D-8D69-12AFB953136A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0D9F2-894D-485A-A223-DE02A22D6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34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E5586-4855-482D-8D69-12AFB953136A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0D9F2-894D-485A-A223-DE02A22D6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068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E5586-4855-482D-8D69-12AFB953136A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0D9F2-894D-485A-A223-DE02A22D6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462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E5586-4855-482D-8D69-12AFB953136A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0D9F2-894D-485A-A223-DE02A22D6C6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1025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E5586-4855-482D-8D69-12AFB953136A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0D9F2-894D-485A-A223-DE02A22D6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473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E5586-4855-482D-8D69-12AFB953136A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0D9F2-894D-485A-A223-DE02A22D6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39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E5586-4855-482D-8D69-12AFB953136A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0D9F2-894D-485A-A223-DE02A22D6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459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E5586-4855-482D-8D69-12AFB953136A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0D9F2-894D-485A-A223-DE02A22D6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16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E5586-4855-482D-8D69-12AFB953136A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0D9F2-894D-485A-A223-DE02A22D6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517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E5586-4855-482D-8D69-12AFB953136A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0D9F2-894D-485A-A223-DE02A22D6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880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1AFE5586-4855-482D-8D69-12AFB953136A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1CB0D9F2-894D-485A-A223-DE02A22D6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440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4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9.xml"/><Relationship Id="rId3" Type="http://schemas.openxmlformats.org/officeDocument/2006/relationships/diagramLayout" Target="../diagrams/layout18.xml"/><Relationship Id="rId7" Type="http://schemas.openxmlformats.org/officeDocument/2006/relationships/diagramData" Target="../diagrams/data19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11" Type="http://schemas.microsoft.com/office/2007/relationships/diagramDrawing" Target="../diagrams/drawing19.xml"/><Relationship Id="rId5" Type="http://schemas.openxmlformats.org/officeDocument/2006/relationships/diagramColors" Target="../diagrams/colors18.xml"/><Relationship Id="rId10" Type="http://schemas.openxmlformats.org/officeDocument/2006/relationships/diagramColors" Target="../diagrams/colors19.xml"/><Relationship Id="rId4" Type="http://schemas.openxmlformats.org/officeDocument/2006/relationships/diagramQuickStyle" Target="../diagrams/quickStyle18.xml"/><Relationship Id="rId9" Type="http://schemas.openxmlformats.org/officeDocument/2006/relationships/diagramQuickStyle" Target="../diagrams/quickStyle1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1.xml"/><Relationship Id="rId3" Type="http://schemas.openxmlformats.org/officeDocument/2006/relationships/diagramLayout" Target="../diagrams/layout20.xml"/><Relationship Id="rId7" Type="http://schemas.openxmlformats.org/officeDocument/2006/relationships/diagramData" Target="../diagrams/data21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11" Type="http://schemas.microsoft.com/office/2007/relationships/diagramDrawing" Target="../diagrams/drawing21.xml"/><Relationship Id="rId5" Type="http://schemas.openxmlformats.org/officeDocument/2006/relationships/diagramColors" Target="../diagrams/colors20.xml"/><Relationship Id="rId10" Type="http://schemas.openxmlformats.org/officeDocument/2006/relationships/diagramColors" Target="../diagrams/colors21.xml"/><Relationship Id="rId4" Type="http://schemas.openxmlformats.org/officeDocument/2006/relationships/diagramQuickStyle" Target="../diagrams/quickStyle20.xml"/><Relationship Id="rId9" Type="http://schemas.openxmlformats.org/officeDocument/2006/relationships/diagramQuickStyle" Target="../diagrams/quickStyle2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3.xml"/><Relationship Id="rId3" Type="http://schemas.openxmlformats.org/officeDocument/2006/relationships/diagramLayout" Target="../diagrams/layout22.xml"/><Relationship Id="rId7" Type="http://schemas.openxmlformats.org/officeDocument/2006/relationships/diagramData" Target="../diagrams/data23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11" Type="http://schemas.microsoft.com/office/2007/relationships/diagramDrawing" Target="../diagrams/drawing23.xml"/><Relationship Id="rId5" Type="http://schemas.openxmlformats.org/officeDocument/2006/relationships/diagramColors" Target="../diagrams/colors22.xml"/><Relationship Id="rId10" Type="http://schemas.openxmlformats.org/officeDocument/2006/relationships/diagramColors" Target="../diagrams/colors23.xml"/><Relationship Id="rId4" Type="http://schemas.openxmlformats.org/officeDocument/2006/relationships/diagramQuickStyle" Target="../diagrams/quickStyle22.xml"/><Relationship Id="rId9" Type="http://schemas.openxmlformats.org/officeDocument/2006/relationships/diagramQuickStyle" Target="../diagrams/quickStyle2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5.xml"/><Relationship Id="rId3" Type="http://schemas.openxmlformats.org/officeDocument/2006/relationships/diagramLayout" Target="../diagrams/layout24.xml"/><Relationship Id="rId7" Type="http://schemas.openxmlformats.org/officeDocument/2006/relationships/diagramData" Target="../diagrams/data25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11" Type="http://schemas.microsoft.com/office/2007/relationships/diagramDrawing" Target="../diagrams/drawing25.xml"/><Relationship Id="rId5" Type="http://schemas.openxmlformats.org/officeDocument/2006/relationships/diagramColors" Target="../diagrams/colors24.xml"/><Relationship Id="rId10" Type="http://schemas.openxmlformats.org/officeDocument/2006/relationships/diagramColors" Target="../diagrams/colors25.xml"/><Relationship Id="rId4" Type="http://schemas.openxmlformats.org/officeDocument/2006/relationships/diagramQuickStyle" Target="../diagrams/quickStyle24.xml"/><Relationship Id="rId9" Type="http://schemas.openxmlformats.org/officeDocument/2006/relationships/diagramQuickStyle" Target="../diagrams/quickStyle2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7.xml"/><Relationship Id="rId3" Type="http://schemas.openxmlformats.org/officeDocument/2006/relationships/diagramLayout" Target="../diagrams/layout26.xml"/><Relationship Id="rId7" Type="http://schemas.openxmlformats.org/officeDocument/2006/relationships/diagramData" Target="../diagrams/data27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11" Type="http://schemas.microsoft.com/office/2007/relationships/diagramDrawing" Target="../diagrams/drawing27.xml"/><Relationship Id="rId5" Type="http://schemas.openxmlformats.org/officeDocument/2006/relationships/diagramColors" Target="../diagrams/colors26.xml"/><Relationship Id="rId10" Type="http://schemas.openxmlformats.org/officeDocument/2006/relationships/diagramColors" Target="../diagrams/colors27.xml"/><Relationship Id="rId4" Type="http://schemas.openxmlformats.org/officeDocument/2006/relationships/diagramQuickStyle" Target="../diagrams/quickStyle26.xml"/><Relationship Id="rId9" Type="http://schemas.openxmlformats.org/officeDocument/2006/relationships/diagramQuickStyle" Target="../diagrams/quickStyle2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9.xml"/><Relationship Id="rId3" Type="http://schemas.openxmlformats.org/officeDocument/2006/relationships/diagramLayout" Target="../diagrams/layout28.xml"/><Relationship Id="rId7" Type="http://schemas.openxmlformats.org/officeDocument/2006/relationships/diagramData" Target="../diagrams/data29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11" Type="http://schemas.microsoft.com/office/2007/relationships/diagramDrawing" Target="../diagrams/drawing29.xml"/><Relationship Id="rId5" Type="http://schemas.openxmlformats.org/officeDocument/2006/relationships/diagramColors" Target="../diagrams/colors28.xml"/><Relationship Id="rId10" Type="http://schemas.openxmlformats.org/officeDocument/2006/relationships/diagramColors" Target="../diagrams/colors29.xml"/><Relationship Id="rId4" Type="http://schemas.openxmlformats.org/officeDocument/2006/relationships/diagramQuickStyle" Target="../diagrams/quickStyle28.xml"/><Relationship Id="rId9" Type="http://schemas.openxmlformats.org/officeDocument/2006/relationships/diagramQuickStyle" Target="../diagrams/quickStyle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9543E6-6EA4-6590-C88E-99ED7E3EE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211" y="652181"/>
            <a:ext cx="9560908" cy="548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160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73624"/>
            <a:ext cx="8229600" cy="533400"/>
          </a:xfrm>
        </p:spPr>
        <p:txBody>
          <a:bodyPr>
            <a:noAutofit/>
          </a:bodyPr>
          <a:lstStyle/>
          <a:p>
            <a:pPr algn="ctr" defTabSz="309555" rtl="1">
              <a:lnSpc>
                <a:spcPct val="100000"/>
              </a:lnSpc>
              <a:spcBef>
                <a:spcPts val="0"/>
              </a:spcBef>
            </a:pPr>
            <a:r>
              <a:rPr lang="fa-IR" sz="2800" b="1" kern="0" dirty="0">
                <a:solidFill>
                  <a:srgbClr val="99113A"/>
                </a:solidFill>
                <a:latin typeface="Bebas Neue"/>
                <a:ea typeface="+mn-ea"/>
                <a:cs typeface="B Titr" pitchFamily="2" charset="-78"/>
                <a:sym typeface="Helvetica Light"/>
              </a:rPr>
              <a:t>معرفی سیستم مالیات بر مجموع درآمد اشخاص حقیقی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0" y="1072942"/>
            <a:ext cx="82296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1">
            <a:noAutofit/>
          </a:bodyPr>
          <a:lstStyle/>
          <a:p>
            <a:pPr marL="342900" indent="-342900" algn="ctr" rtl="1">
              <a:spcBef>
                <a:spcPct val="20000"/>
              </a:spcBef>
            </a:pPr>
            <a:r>
              <a:rPr lang="fa-IR" sz="2400" dirty="0">
                <a:solidFill>
                  <a:srgbClr val="FF0000"/>
                </a:solidFill>
                <a:cs typeface="B Titr" pitchFamily="2" charset="-78"/>
              </a:rPr>
              <a:t>درآمدهای مشمول مالیات</a:t>
            </a:r>
          </a:p>
          <a:p>
            <a:pPr marL="342900" indent="-342900" algn="ctr" rtl="1">
              <a:spcBef>
                <a:spcPct val="20000"/>
              </a:spcBef>
            </a:pPr>
            <a:br>
              <a:rPr lang="fa-IR" sz="2400" dirty="0">
                <a:cs typeface="B Titr" pitchFamily="2" charset="-78"/>
              </a:rPr>
            </a:br>
            <a:endParaRPr lang="fa-IR" sz="2200" dirty="0">
              <a:cs typeface="B Zar" pitchFamily="2" charset="-78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4351CE8C-A6AF-23C2-C83D-40F415E216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5605104"/>
              </p:ext>
            </p:extLst>
          </p:nvPr>
        </p:nvGraphicFramePr>
        <p:xfrm>
          <a:off x="1143000" y="1858297"/>
          <a:ext cx="9872663" cy="4626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7379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73624"/>
            <a:ext cx="8229600" cy="533400"/>
          </a:xfrm>
        </p:spPr>
        <p:txBody>
          <a:bodyPr>
            <a:noAutofit/>
          </a:bodyPr>
          <a:lstStyle/>
          <a:p>
            <a:pPr algn="ctr" defTabSz="309555" rtl="1">
              <a:lnSpc>
                <a:spcPct val="100000"/>
              </a:lnSpc>
              <a:spcBef>
                <a:spcPts val="0"/>
              </a:spcBef>
            </a:pPr>
            <a:r>
              <a:rPr lang="fa-IR" sz="2800" b="1" kern="0" dirty="0">
                <a:solidFill>
                  <a:srgbClr val="99113A"/>
                </a:solidFill>
                <a:latin typeface="Bebas Neue"/>
                <a:ea typeface="+mn-ea"/>
                <a:cs typeface="B Titr" pitchFamily="2" charset="-78"/>
                <a:sym typeface="Helvetica Light"/>
              </a:rPr>
              <a:t>معرفی سیستم مالیات بر مجموع درآمد اشخاص حقیقی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0" y="1072942"/>
            <a:ext cx="82296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1">
            <a:noAutofit/>
          </a:bodyPr>
          <a:lstStyle/>
          <a:p>
            <a:pPr marL="342900" indent="-342900" algn="ctr" rtl="1">
              <a:spcBef>
                <a:spcPct val="20000"/>
              </a:spcBef>
            </a:pPr>
            <a:r>
              <a:rPr lang="fa-IR" sz="2400" dirty="0">
                <a:solidFill>
                  <a:srgbClr val="FF0000"/>
                </a:solidFill>
                <a:cs typeface="B Titr" pitchFamily="2" charset="-78"/>
              </a:rPr>
              <a:t>درآمدهای مشمول مالیات</a:t>
            </a:r>
          </a:p>
          <a:p>
            <a:pPr marL="342900" indent="-342900" algn="ctr" rtl="1">
              <a:spcBef>
                <a:spcPct val="20000"/>
              </a:spcBef>
            </a:pPr>
            <a:br>
              <a:rPr lang="fa-IR" sz="2400" dirty="0">
                <a:cs typeface="B Titr" pitchFamily="2" charset="-78"/>
              </a:rPr>
            </a:br>
            <a:endParaRPr lang="fa-IR" sz="2200" dirty="0">
              <a:cs typeface="B Zar" pitchFamily="2" charset="-78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4351CE8C-A6AF-23C2-C83D-40F415E216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2451116"/>
              </p:ext>
            </p:extLst>
          </p:nvPr>
        </p:nvGraphicFramePr>
        <p:xfrm>
          <a:off x="1143000" y="1858297"/>
          <a:ext cx="9872663" cy="4626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5570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73624"/>
            <a:ext cx="8229600" cy="533400"/>
          </a:xfrm>
        </p:spPr>
        <p:txBody>
          <a:bodyPr>
            <a:noAutofit/>
          </a:bodyPr>
          <a:lstStyle/>
          <a:p>
            <a:pPr algn="ctr" defTabSz="309555" rtl="1">
              <a:lnSpc>
                <a:spcPct val="100000"/>
              </a:lnSpc>
              <a:spcBef>
                <a:spcPts val="0"/>
              </a:spcBef>
            </a:pPr>
            <a:r>
              <a:rPr lang="fa-IR" sz="2800" b="1" kern="0" dirty="0">
                <a:solidFill>
                  <a:srgbClr val="99113A"/>
                </a:solidFill>
                <a:latin typeface="Bebas Neue"/>
                <a:ea typeface="+mn-ea"/>
                <a:cs typeface="B Titr" pitchFamily="2" charset="-78"/>
                <a:sym typeface="Helvetica Light"/>
              </a:rPr>
              <a:t>معرفی سیستم مالیات بر مجموع درآمد اشخاص حقیقی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0" y="1072942"/>
            <a:ext cx="82296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1">
            <a:noAutofit/>
          </a:bodyPr>
          <a:lstStyle/>
          <a:p>
            <a:pPr marL="342900" indent="-342900" algn="ctr" rtl="1">
              <a:spcBef>
                <a:spcPct val="20000"/>
              </a:spcBef>
            </a:pPr>
            <a:r>
              <a:rPr lang="fa-IR" sz="2400" dirty="0">
                <a:solidFill>
                  <a:srgbClr val="FF0000"/>
                </a:solidFill>
                <a:cs typeface="B Titr" pitchFamily="2" charset="-78"/>
              </a:rPr>
              <a:t>درآمدهای مشمول مالیات</a:t>
            </a:r>
          </a:p>
          <a:p>
            <a:pPr marL="342900" indent="-342900" algn="ctr" rtl="1">
              <a:spcBef>
                <a:spcPct val="20000"/>
              </a:spcBef>
            </a:pPr>
            <a:br>
              <a:rPr lang="fa-IR" sz="2400" dirty="0">
                <a:cs typeface="B Titr" pitchFamily="2" charset="-78"/>
              </a:rPr>
            </a:br>
            <a:endParaRPr lang="fa-IR" sz="2200" dirty="0">
              <a:cs typeface="B Zar" pitchFamily="2" charset="-78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4351CE8C-A6AF-23C2-C83D-40F415E216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4387300"/>
              </p:ext>
            </p:extLst>
          </p:nvPr>
        </p:nvGraphicFramePr>
        <p:xfrm>
          <a:off x="1143000" y="1858297"/>
          <a:ext cx="9872663" cy="4626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4462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73624"/>
            <a:ext cx="8229600" cy="533400"/>
          </a:xfrm>
        </p:spPr>
        <p:txBody>
          <a:bodyPr>
            <a:noAutofit/>
          </a:bodyPr>
          <a:lstStyle/>
          <a:p>
            <a:pPr algn="ctr" defTabSz="309555" rtl="1">
              <a:lnSpc>
                <a:spcPct val="100000"/>
              </a:lnSpc>
              <a:spcBef>
                <a:spcPts val="0"/>
              </a:spcBef>
            </a:pPr>
            <a:r>
              <a:rPr lang="fa-IR" sz="2800" b="1" kern="0" dirty="0">
                <a:solidFill>
                  <a:srgbClr val="99113A"/>
                </a:solidFill>
                <a:latin typeface="Bebas Neue"/>
                <a:ea typeface="+mn-ea"/>
                <a:cs typeface="B Titr" pitchFamily="2" charset="-78"/>
                <a:sym typeface="Helvetica Light"/>
              </a:rPr>
              <a:t>معرفی سیستم مالیات بر مجموع درآمد اشخاص حقیقی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0" y="1072942"/>
            <a:ext cx="82296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1">
            <a:noAutofit/>
          </a:bodyPr>
          <a:lstStyle/>
          <a:p>
            <a:pPr marL="342900" indent="-342900" algn="ctr" rtl="1">
              <a:spcBef>
                <a:spcPct val="20000"/>
              </a:spcBef>
            </a:pPr>
            <a:r>
              <a:rPr lang="fa-IR" sz="2400" dirty="0">
                <a:solidFill>
                  <a:srgbClr val="FF0000"/>
                </a:solidFill>
                <a:cs typeface="B Titr" pitchFamily="2" charset="-78"/>
              </a:rPr>
              <a:t>درآمدهای مشمول مالیات</a:t>
            </a:r>
          </a:p>
          <a:p>
            <a:pPr marL="342900" indent="-342900" algn="ctr" rtl="1">
              <a:spcBef>
                <a:spcPct val="20000"/>
              </a:spcBef>
            </a:pPr>
            <a:br>
              <a:rPr lang="fa-IR" sz="2400" dirty="0">
                <a:cs typeface="B Titr" pitchFamily="2" charset="-78"/>
              </a:rPr>
            </a:br>
            <a:endParaRPr lang="fa-IR" sz="2200" dirty="0">
              <a:cs typeface="B Zar" pitchFamily="2" charset="-78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4351CE8C-A6AF-23C2-C83D-40F415E216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2704063"/>
              </p:ext>
            </p:extLst>
          </p:nvPr>
        </p:nvGraphicFramePr>
        <p:xfrm>
          <a:off x="1143000" y="1858297"/>
          <a:ext cx="9872663" cy="4626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965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73624"/>
            <a:ext cx="8229600" cy="533400"/>
          </a:xfrm>
        </p:spPr>
        <p:txBody>
          <a:bodyPr>
            <a:noAutofit/>
          </a:bodyPr>
          <a:lstStyle/>
          <a:p>
            <a:pPr algn="ctr" defTabSz="309555" rtl="1">
              <a:lnSpc>
                <a:spcPct val="100000"/>
              </a:lnSpc>
              <a:spcBef>
                <a:spcPts val="0"/>
              </a:spcBef>
            </a:pPr>
            <a:r>
              <a:rPr lang="fa-IR" sz="2800" b="1" kern="0" dirty="0">
                <a:solidFill>
                  <a:srgbClr val="99113A"/>
                </a:solidFill>
                <a:latin typeface="Bebas Neue"/>
                <a:ea typeface="+mn-ea"/>
                <a:cs typeface="B Titr" pitchFamily="2" charset="-78"/>
                <a:sym typeface="Helvetica Light"/>
              </a:rPr>
              <a:t>معرفی سیستم مالیات بر مجموع درآمد اشخاص حقیقی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802298" y="1407241"/>
            <a:ext cx="82296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1">
            <a:noAutofit/>
          </a:bodyPr>
          <a:lstStyle/>
          <a:p>
            <a:pPr marL="342900" indent="-342900" algn="ctr" rtl="1">
              <a:spcBef>
                <a:spcPct val="20000"/>
              </a:spcBef>
            </a:pPr>
            <a:r>
              <a:rPr lang="fa-IR" sz="2400" dirty="0" err="1">
                <a:solidFill>
                  <a:srgbClr val="CC0099"/>
                </a:solidFill>
                <a:cs typeface="B Titr" pitchFamily="2" charset="-78"/>
              </a:rPr>
              <a:t>معافیت‎های</a:t>
            </a:r>
            <a:r>
              <a:rPr lang="fa-IR" sz="2400" dirty="0">
                <a:solidFill>
                  <a:srgbClr val="CC0099"/>
                </a:solidFill>
                <a:cs typeface="B Titr" pitchFamily="2" charset="-78"/>
              </a:rPr>
              <a:t> پایه</a:t>
            </a:r>
          </a:p>
          <a:p>
            <a:pPr marL="342900" indent="-342900" algn="ctr" rtl="1">
              <a:spcBef>
                <a:spcPct val="20000"/>
              </a:spcBef>
            </a:pPr>
            <a:br>
              <a:rPr lang="fa-IR" sz="2400" dirty="0">
                <a:solidFill>
                  <a:srgbClr val="CC0099"/>
                </a:solidFill>
                <a:cs typeface="B Titr" pitchFamily="2" charset="-78"/>
              </a:rPr>
            </a:br>
            <a:endParaRPr lang="fa-IR" sz="2200" dirty="0">
              <a:solidFill>
                <a:srgbClr val="CC0099"/>
              </a:solidFill>
              <a:cs typeface="B Zar" pitchFamily="2" charset="-78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68DC7C9-5B93-6CE3-05DC-8A6C275A10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7862171"/>
              </p:ext>
            </p:extLst>
          </p:nvPr>
        </p:nvGraphicFramePr>
        <p:xfrm>
          <a:off x="1143000" y="2057400"/>
          <a:ext cx="9872663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1628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73624"/>
            <a:ext cx="8229600" cy="533400"/>
          </a:xfrm>
        </p:spPr>
        <p:txBody>
          <a:bodyPr>
            <a:noAutofit/>
          </a:bodyPr>
          <a:lstStyle/>
          <a:p>
            <a:pPr algn="ctr" defTabSz="309555" rtl="1">
              <a:lnSpc>
                <a:spcPct val="100000"/>
              </a:lnSpc>
              <a:spcBef>
                <a:spcPts val="0"/>
              </a:spcBef>
            </a:pPr>
            <a:r>
              <a:rPr lang="fa-IR" sz="2800" b="1" kern="0" dirty="0">
                <a:solidFill>
                  <a:srgbClr val="99113A"/>
                </a:solidFill>
                <a:latin typeface="Bebas Neue"/>
                <a:ea typeface="+mn-ea"/>
                <a:cs typeface="B Titr" pitchFamily="2" charset="-78"/>
                <a:sym typeface="Helvetica Light"/>
              </a:rPr>
              <a:t>معرفی سیستم مالیات بر مجموع درآمد اشخاص حقیقی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700981" y="1367909"/>
            <a:ext cx="82296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1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fa-IR" sz="2400" dirty="0" err="1">
                <a:solidFill>
                  <a:srgbClr val="CC0099"/>
                </a:solidFill>
                <a:cs typeface="B Titr" pitchFamily="2" charset="-78"/>
              </a:rPr>
              <a:t>کسورات</a:t>
            </a:r>
            <a:r>
              <a:rPr lang="fa-IR" sz="2400" dirty="0">
                <a:solidFill>
                  <a:srgbClr val="CC0099"/>
                </a:solidFill>
                <a:cs typeface="B Titr" pitchFamily="2" charset="-78"/>
              </a:rPr>
              <a:t> موردی</a:t>
            </a:r>
            <a:endParaRPr lang="fa-IR" sz="2000" dirty="0">
              <a:solidFill>
                <a:srgbClr val="CC0099"/>
              </a:solidFill>
              <a:cs typeface="B Titr" pitchFamily="2" charset="-78"/>
            </a:endParaRPr>
          </a:p>
          <a:p>
            <a:pPr marL="342900" indent="-342900" algn="ctr" rtl="1">
              <a:spcBef>
                <a:spcPct val="20000"/>
              </a:spcBef>
            </a:pPr>
            <a:br>
              <a:rPr lang="fa-IR" sz="2400" dirty="0">
                <a:solidFill>
                  <a:srgbClr val="CC0099"/>
                </a:solidFill>
                <a:cs typeface="B Titr" pitchFamily="2" charset="-78"/>
              </a:rPr>
            </a:br>
            <a:endParaRPr lang="fa-IR" sz="2200" dirty="0">
              <a:solidFill>
                <a:srgbClr val="CC0099"/>
              </a:solidFill>
              <a:cs typeface="B Zar" pitchFamily="2" charset="-78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68DC7C9-5B93-6CE3-05DC-8A6C275A10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1799254"/>
              </p:ext>
            </p:extLst>
          </p:nvPr>
        </p:nvGraphicFramePr>
        <p:xfrm>
          <a:off x="1143000" y="2057400"/>
          <a:ext cx="9872663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7845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73624"/>
            <a:ext cx="8229600" cy="533400"/>
          </a:xfrm>
        </p:spPr>
        <p:txBody>
          <a:bodyPr>
            <a:noAutofit/>
          </a:bodyPr>
          <a:lstStyle/>
          <a:p>
            <a:pPr algn="ctr" defTabSz="309555" rtl="1">
              <a:lnSpc>
                <a:spcPct val="100000"/>
              </a:lnSpc>
              <a:spcBef>
                <a:spcPts val="0"/>
              </a:spcBef>
            </a:pPr>
            <a:r>
              <a:rPr lang="fa-IR" sz="2800" b="1" kern="0" dirty="0">
                <a:solidFill>
                  <a:srgbClr val="99113A"/>
                </a:solidFill>
                <a:latin typeface="Bebas Neue"/>
                <a:ea typeface="+mn-ea"/>
                <a:cs typeface="B Titr" pitchFamily="2" charset="-78"/>
                <a:sym typeface="Helvetica Light"/>
              </a:rPr>
              <a:t>معرفی سیستم مالیات بر مجموع درآمد اشخاص حقیقی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700981" y="1367909"/>
            <a:ext cx="82296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1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fa-IR" sz="2400" dirty="0" err="1">
                <a:solidFill>
                  <a:srgbClr val="CC0099"/>
                </a:solidFill>
                <a:cs typeface="B Titr" pitchFamily="2" charset="-78"/>
              </a:rPr>
              <a:t>کسورات</a:t>
            </a:r>
            <a:r>
              <a:rPr lang="fa-IR" sz="2400" dirty="0">
                <a:solidFill>
                  <a:srgbClr val="CC0099"/>
                </a:solidFill>
                <a:cs typeface="B Titr" pitchFamily="2" charset="-78"/>
              </a:rPr>
              <a:t> موردی</a:t>
            </a:r>
            <a:endParaRPr lang="fa-IR" sz="2000" dirty="0">
              <a:solidFill>
                <a:srgbClr val="CC0099"/>
              </a:solidFill>
              <a:cs typeface="B Titr" pitchFamily="2" charset="-78"/>
            </a:endParaRPr>
          </a:p>
          <a:p>
            <a:pPr marL="342900" indent="-342900" algn="ctr" rtl="1">
              <a:spcBef>
                <a:spcPct val="20000"/>
              </a:spcBef>
            </a:pPr>
            <a:br>
              <a:rPr lang="fa-IR" sz="2400" dirty="0">
                <a:solidFill>
                  <a:srgbClr val="CC0099"/>
                </a:solidFill>
                <a:cs typeface="B Titr" pitchFamily="2" charset="-78"/>
              </a:rPr>
            </a:br>
            <a:endParaRPr lang="fa-IR" sz="2200" dirty="0">
              <a:solidFill>
                <a:srgbClr val="CC0099"/>
              </a:solidFill>
              <a:cs typeface="B Zar" pitchFamily="2" charset="-78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68DC7C9-5B93-6CE3-05DC-8A6C275A10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8121837"/>
              </p:ext>
            </p:extLst>
          </p:nvPr>
        </p:nvGraphicFramePr>
        <p:xfrm>
          <a:off x="1143000" y="2057400"/>
          <a:ext cx="9872663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2189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73624"/>
            <a:ext cx="8229600" cy="533400"/>
          </a:xfrm>
        </p:spPr>
        <p:txBody>
          <a:bodyPr>
            <a:noAutofit/>
          </a:bodyPr>
          <a:lstStyle/>
          <a:p>
            <a:pPr algn="ctr" defTabSz="309555" rtl="1">
              <a:lnSpc>
                <a:spcPct val="100000"/>
              </a:lnSpc>
              <a:spcBef>
                <a:spcPts val="0"/>
              </a:spcBef>
            </a:pPr>
            <a:r>
              <a:rPr lang="fa-IR" sz="2800" b="1" kern="0" dirty="0">
                <a:solidFill>
                  <a:srgbClr val="99113A"/>
                </a:solidFill>
                <a:latin typeface="Bebas Neue"/>
                <a:ea typeface="+mn-ea"/>
                <a:cs typeface="B Titr" pitchFamily="2" charset="-78"/>
                <a:sym typeface="Helvetica Light"/>
              </a:rPr>
              <a:t>معرفی سیستم مالیات بر مجموع درآمد اشخاص حقیقی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700981" y="1367909"/>
            <a:ext cx="82296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1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fa-IR" sz="2400" dirty="0" err="1">
                <a:solidFill>
                  <a:srgbClr val="CC0099"/>
                </a:solidFill>
                <a:cs typeface="B Titr" pitchFamily="2" charset="-78"/>
              </a:rPr>
              <a:t>کسورات</a:t>
            </a:r>
            <a:r>
              <a:rPr lang="fa-IR" sz="2400" dirty="0">
                <a:solidFill>
                  <a:srgbClr val="CC0099"/>
                </a:solidFill>
                <a:cs typeface="B Titr" pitchFamily="2" charset="-78"/>
              </a:rPr>
              <a:t> استاندارد</a:t>
            </a:r>
            <a:endParaRPr lang="fa-IR" sz="2000" dirty="0">
              <a:solidFill>
                <a:srgbClr val="CC0099"/>
              </a:solidFill>
              <a:cs typeface="B Titr" pitchFamily="2" charset="-78"/>
            </a:endParaRPr>
          </a:p>
          <a:p>
            <a:pPr marL="342900" indent="-342900" algn="ctr" rtl="1">
              <a:spcBef>
                <a:spcPct val="20000"/>
              </a:spcBef>
            </a:pPr>
            <a:br>
              <a:rPr lang="fa-IR" sz="2400" dirty="0">
                <a:solidFill>
                  <a:srgbClr val="CC0099"/>
                </a:solidFill>
                <a:cs typeface="B Titr" pitchFamily="2" charset="-78"/>
              </a:rPr>
            </a:br>
            <a:endParaRPr lang="fa-IR" sz="2200" dirty="0">
              <a:solidFill>
                <a:srgbClr val="CC0099"/>
              </a:solidFill>
              <a:cs typeface="B Zar" pitchFamily="2" charset="-78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68DC7C9-5B93-6CE3-05DC-8A6C275A10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1961193"/>
              </p:ext>
            </p:extLst>
          </p:nvPr>
        </p:nvGraphicFramePr>
        <p:xfrm>
          <a:off x="1143000" y="2057400"/>
          <a:ext cx="9872663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1246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73624"/>
            <a:ext cx="8229600" cy="533400"/>
          </a:xfrm>
        </p:spPr>
        <p:txBody>
          <a:bodyPr>
            <a:noAutofit/>
          </a:bodyPr>
          <a:lstStyle/>
          <a:p>
            <a:pPr algn="ctr" defTabSz="309555" rtl="1">
              <a:lnSpc>
                <a:spcPct val="100000"/>
              </a:lnSpc>
              <a:spcBef>
                <a:spcPts val="0"/>
              </a:spcBef>
            </a:pPr>
            <a:r>
              <a:rPr lang="fa-IR" sz="2800" b="1" kern="0" dirty="0">
                <a:solidFill>
                  <a:srgbClr val="99113A"/>
                </a:solidFill>
                <a:latin typeface="Bebas Neue"/>
                <a:ea typeface="+mn-ea"/>
                <a:cs typeface="B Titr" pitchFamily="2" charset="-78"/>
                <a:sym typeface="Helvetica Light"/>
              </a:rPr>
              <a:t>معرفی سیستم مالیات بر مجموع درآمد اشخاص حقیقی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700981" y="1367909"/>
            <a:ext cx="82296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1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fa-IR" sz="2400" dirty="0">
                <a:solidFill>
                  <a:srgbClr val="CC0099"/>
                </a:solidFill>
                <a:cs typeface="B Titr" pitchFamily="2" charset="-78"/>
              </a:rPr>
              <a:t>تسلیم اظهارنامه</a:t>
            </a:r>
            <a:endParaRPr lang="fa-IR" sz="2000" dirty="0">
              <a:solidFill>
                <a:srgbClr val="CC0099"/>
              </a:solidFill>
              <a:cs typeface="B Titr" pitchFamily="2" charset="-78"/>
            </a:endParaRPr>
          </a:p>
          <a:p>
            <a:pPr marL="342900" indent="-342900" algn="ctr" rtl="1">
              <a:spcBef>
                <a:spcPct val="20000"/>
              </a:spcBef>
            </a:pPr>
            <a:br>
              <a:rPr lang="fa-IR" sz="2400" dirty="0">
                <a:solidFill>
                  <a:srgbClr val="CC0099"/>
                </a:solidFill>
                <a:cs typeface="B Titr" pitchFamily="2" charset="-78"/>
              </a:rPr>
            </a:br>
            <a:endParaRPr lang="fa-IR" sz="2200" dirty="0">
              <a:solidFill>
                <a:srgbClr val="CC0099"/>
              </a:solidFill>
              <a:cs typeface="B Zar" pitchFamily="2" charset="-78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68DC7C9-5B93-6CE3-05DC-8A6C275A10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1840264"/>
              </p:ext>
            </p:extLst>
          </p:nvPr>
        </p:nvGraphicFramePr>
        <p:xfrm>
          <a:off x="1143000" y="2057400"/>
          <a:ext cx="9872663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2091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73624"/>
            <a:ext cx="8229600" cy="533400"/>
          </a:xfrm>
        </p:spPr>
        <p:txBody>
          <a:bodyPr>
            <a:noAutofit/>
          </a:bodyPr>
          <a:lstStyle/>
          <a:p>
            <a:pPr algn="ctr" defTabSz="309555" rtl="1">
              <a:lnSpc>
                <a:spcPct val="100000"/>
              </a:lnSpc>
              <a:spcBef>
                <a:spcPts val="0"/>
              </a:spcBef>
            </a:pPr>
            <a:r>
              <a:rPr lang="fa-IR" sz="2800" b="1" kern="0" dirty="0">
                <a:solidFill>
                  <a:srgbClr val="99113A"/>
                </a:solidFill>
                <a:latin typeface="Bebas Neue"/>
                <a:ea typeface="+mn-ea"/>
                <a:cs typeface="B Titr" pitchFamily="2" charset="-78"/>
                <a:sym typeface="Helvetica Light"/>
              </a:rPr>
              <a:t>معرفی سیستم مالیات بر مجموع درآمد اشخاص حقیقی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700981" y="1367909"/>
            <a:ext cx="82296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1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fa-IR" sz="2400" dirty="0">
                <a:solidFill>
                  <a:srgbClr val="CC0099"/>
                </a:solidFill>
                <a:cs typeface="B Titr" pitchFamily="2" charset="-78"/>
              </a:rPr>
              <a:t>تسلیم اظهارنامه</a:t>
            </a:r>
            <a:endParaRPr lang="fa-IR" sz="2000" dirty="0">
              <a:solidFill>
                <a:srgbClr val="CC0099"/>
              </a:solidFill>
              <a:cs typeface="B Titr" pitchFamily="2" charset="-78"/>
            </a:endParaRPr>
          </a:p>
          <a:p>
            <a:pPr marL="342900" indent="-342900" algn="ctr" rtl="1">
              <a:spcBef>
                <a:spcPct val="20000"/>
              </a:spcBef>
            </a:pPr>
            <a:br>
              <a:rPr lang="fa-IR" sz="2400" dirty="0">
                <a:solidFill>
                  <a:srgbClr val="CC0099"/>
                </a:solidFill>
                <a:cs typeface="B Titr" pitchFamily="2" charset="-78"/>
              </a:rPr>
            </a:br>
            <a:endParaRPr lang="fa-IR" sz="2200" dirty="0">
              <a:solidFill>
                <a:srgbClr val="CC0099"/>
              </a:solidFill>
              <a:cs typeface="B Zar" pitchFamily="2" charset="-78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68DC7C9-5B93-6CE3-05DC-8A6C275A10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8186777"/>
              </p:ext>
            </p:extLst>
          </p:nvPr>
        </p:nvGraphicFramePr>
        <p:xfrm>
          <a:off x="1143000" y="2057399"/>
          <a:ext cx="9872663" cy="4313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5404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93832-5C54-4424-8C18-7232A99D4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705622" cy="4012096"/>
          </a:xfrm>
        </p:spPr>
        <p:txBody>
          <a:bodyPr>
            <a:normAutofit/>
          </a:bodyPr>
          <a:lstStyle/>
          <a:p>
            <a:pPr algn="ctr" rtl="1">
              <a:lnSpc>
                <a:spcPct val="200000"/>
              </a:lnSpc>
            </a:pPr>
            <a:r>
              <a:rPr lang="fa-IR" sz="3200" b="1" kern="0" dirty="0">
                <a:solidFill>
                  <a:srgbClr val="C00000"/>
                </a:solidFill>
                <a:latin typeface="Bebas Neue"/>
                <a:ea typeface="+mn-ea"/>
                <a:cs typeface="B Titr" pitchFamily="2" charset="-78"/>
                <a:sym typeface="Helvetica Light"/>
              </a:rPr>
              <a:t>نمایی از لایحه اصلاح قانون مالیات‎های مستقیم</a:t>
            </a:r>
          </a:p>
        </p:txBody>
      </p:sp>
    </p:spTree>
    <p:extLst>
      <p:ext uri="{BB962C8B-B14F-4D97-AF65-F5344CB8AC3E}">
        <p14:creationId xmlns:p14="http://schemas.microsoft.com/office/powerpoint/2010/main" val="37095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73624"/>
            <a:ext cx="8229600" cy="533400"/>
          </a:xfrm>
        </p:spPr>
        <p:txBody>
          <a:bodyPr>
            <a:noAutofit/>
          </a:bodyPr>
          <a:lstStyle/>
          <a:p>
            <a:pPr algn="ctr" defTabSz="309555" rtl="1">
              <a:lnSpc>
                <a:spcPct val="100000"/>
              </a:lnSpc>
              <a:spcBef>
                <a:spcPts val="0"/>
              </a:spcBef>
            </a:pPr>
            <a:r>
              <a:rPr lang="fa-IR" sz="2800" b="1" kern="0" dirty="0">
                <a:solidFill>
                  <a:srgbClr val="99113A"/>
                </a:solidFill>
                <a:latin typeface="Bebas Neue"/>
                <a:ea typeface="+mn-ea"/>
                <a:cs typeface="B Titr" pitchFamily="2" charset="-78"/>
                <a:sym typeface="Helvetica Light"/>
              </a:rPr>
              <a:t>معرفی سیستم مالیات بر مجموع درآمد اشخاص حقیقی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745226" y="948811"/>
            <a:ext cx="82296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1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fa-IR" sz="2400" dirty="0">
                <a:solidFill>
                  <a:srgbClr val="CC0099"/>
                </a:solidFill>
                <a:cs typeface="B Titr" pitchFamily="2" charset="-78"/>
              </a:rPr>
              <a:t>نرخ مالیاتی</a:t>
            </a:r>
            <a:endParaRPr lang="fa-IR" sz="2000" dirty="0">
              <a:solidFill>
                <a:srgbClr val="CC0099"/>
              </a:solidFill>
              <a:cs typeface="B Titr" pitchFamily="2" charset="-78"/>
            </a:endParaRPr>
          </a:p>
          <a:p>
            <a:pPr marL="342900" indent="-342900" algn="ctr" rtl="1">
              <a:spcBef>
                <a:spcPct val="20000"/>
              </a:spcBef>
            </a:pPr>
            <a:br>
              <a:rPr lang="fa-IR" sz="2400" dirty="0">
                <a:solidFill>
                  <a:srgbClr val="CC0099"/>
                </a:solidFill>
                <a:cs typeface="B Titr" pitchFamily="2" charset="-78"/>
              </a:rPr>
            </a:br>
            <a:endParaRPr lang="fa-IR" sz="2200" dirty="0">
              <a:solidFill>
                <a:srgbClr val="CC0099"/>
              </a:solidFill>
              <a:cs typeface="B Zar" pitchFamily="2" charset="-78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68DC7C9-5B93-6CE3-05DC-8A6C275A10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8786136"/>
              </p:ext>
            </p:extLst>
          </p:nvPr>
        </p:nvGraphicFramePr>
        <p:xfrm>
          <a:off x="1143000" y="2057399"/>
          <a:ext cx="9872663" cy="4313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2F30BCB3-8881-E996-6206-808E0A3CF3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0529" y="1693073"/>
            <a:ext cx="8480271" cy="43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954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73624"/>
            <a:ext cx="8229600" cy="533400"/>
          </a:xfrm>
        </p:spPr>
        <p:txBody>
          <a:bodyPr>
            <a:noAutofit/>
          </a:bodyPr>
          <a:lstStyle/>
          <a:p>
            <a:pPr algn="ctr" defTabSz="309555" rtl="1">
              <a:lnSpc>
                <a:spcPct val="100000"/>
              </a:lnSpc>
              <a:spcBef>
                <a:spcPts val="0"/>
              </a:spcBef>
            </a:pPr>
            <a:r>
              <a:rPr lang="fa-IR" sz="2800" b="1" kern="0" dirty="0">
                <a:solidFill>
                  <a:srgbClr val="00B0F0"/>
                </a:solidFill>
                <a:latin typeface="Bebas Neue"/>
                <a:ea typeface="+mn-ea"/>
                <a:cs typeface="B Titr" pitchFamily="2" charset="-78"/>
                <a:sym typeface="Helvetica Light"/>
              </a:rPr>
              <a:t>مالیات بر درآمد اشخاص حقوقی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68DC7C9-5B93-6CE3-05DC-8A6C275A10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6907540"/>
              </p:ext>
            </p:extLst>
          </p:nvPr>
        </p:nvGraphicFramePr>
        <p:xfrm>
          <a:off x="1143000" y="2057400"/>
          <a:ext cx="9872663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F04D200-3170-F390-9EE3-3BBB4D2712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5271201"/>
              </p:ext>
            </p:extLst>
          </p:nvPr>
        </p:nvGraphicFramePr>
        <p:xfrm>
          <a:off x="1176337" y="997976"/>
          <a:ext cx="9280269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7168364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73624"/>
            <a:ext cx="8229600" cy="533400"/>
          </a:xfrm>
        </p:spPr>
        <p:txBody>
          <a:bodyPr>
            <a:noAutofit/>
          </a:bodyPr>
          <a:lstStyle/>
          <a:p>
            <a:pPr algn="ctr" defTabSz="309555" rtl="1">
              <a:lnSpc>
                <a:spcPct val="100000"/>
              </a:lnSpc>
              <a:spcBef>
                <a:spcPts val="0"/>
              </a:spcBef>
            </a:pPr>
            <a:r>
              <a:rPr lang="fa-IR" sz="2800" b="1" kern="0" dirty="0">
                <a:solidFill>
                  <a:srgbClr val="00B0F0"/>
                </a:solidFill>
                <a:latin typeface="Bebas Neue"/>
                <a:ea typeface="+mn-ea"/>
                <a:cs typeface="B Titr" pitchFamily="2" charset="-78"/>
                <a:sym typeface="Helvetica Light"/>
              </a:rPr>
              <a:t>مالیات بر درآمد اشخاص حقوقی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68DC7C9-5B93-6CE3-05DC-8A6C275A10D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43000" y="2057400"/>
          <a:ext cx="9872663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F04D200-3170-F390-9EE3-3BBB4D2712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3689075"/>
              </p:ext>
            </p:extLst>
          </p:nvPr>
        </p:nvGraphicFramePr>
        <p:xfrm>
          <a:off x="1176337" y="907024"/>
          <a:ext cx="9280269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8411623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73624"/>
            <a:ext cx="8229600" cy="533400"/>
          </a:xfrm>
        </p:spPr>
        <p:txBody>
          <a:bodyPr>
            <a:noAutofit/>
          </a:bodyPr>
          <a:lstStyle/>
          <a:p>
            <a:pPr algn="ctr" defTabSz="309555" rtl="1">
              <a:lnSpc>
                <a:spcPct val="100000"/>
              </a:lnSpc>
              <a:spcBef>
                <a:spcPts val="0"/>
              </a:spcBef>
            </a:pPr>
            <a:r>
              <a:rPr lang="fa-IR" sz="2800" b="1" kern="0" dirty="0">
                <a:solidFill>
                  <a:srgbClr val="FF6600"/>
                </a:solidFill>
                <a:latin typeface="Bebas Neue"/>
                <a:ea typeface="+mn-ea"/>
                <a:cs typeface="B Titr" pitchFamily="2" charset="-78"/>
                <a:sym typeface="Helvetica Light"/>
              </a:rPr>
              <a:t>اصلاح نظام </a:t>
            </a:r>
            <a:r>
              <a:rPr lang="fa-IR" sz="2800" b="1" kern="0" dirty="0" err="1">
                <a:solidFill>
                  <a:srgbClr val="FF6600"/>
                </a:solidFill>
                <a:latin typeface="Bebas Neue"/>
                <a:ea typeface="+mn-ea"/>
                <a:cs typeface="B Titr" pitchFamily="2" charset="-78"/>
                <a:sym typeface="Helvetica Light"/>
              </a:rPr>
              <a:t>معافیت‎ها</a:t>
            </a:r>
            <a:r>
              <a:rPr lang="fa-IR" sz="2800" b="1" kern="0" dirty="0">
                <a:solidFill>
                  <a:srgbClr val="FF6600"/>
                </a:solidFill>
                <a:latin typeface="Bebas Neue"/>
                <a:ea typeface="+mn-ea"/>
                <a:cs typeface="B Titr" pitchFamily="2" charset="-78"/>
                <a:sym typeface="Helvetica Light"/>
              </a:rPr>
              <a:t> و </a:t>
            </a:r>
            <a:r>
              <a:rPr lang="fa-IR" sz="2800" b="1" kern="0" dirty="0" err="1">
                <a:solidFill>
                  <a:srgbClr val="FF6600"/>
                </a:solidFill>
                <a:latin typeface="Bebas Neue"/>
                <a:ea typeface="+mn-ea"/>
                <a:cs typeface="B Titr" pitchFamily="2" charset="-78"/>
                <a:sym typeface="Helvetica Light"/>
              </a:rPr>
              <a:t>مشوق‌های</a:t>
            </a:r>
            <a:r>
              <a:rPr lang="fa-IR" sz="2800" b="1" kern="0" dirty="0">
                <a:solidFill>
                  <a:srgbClr val="FF6600"/>
                </a:solidFill>
                <a:latin typeface="Bebas Neue"/>
                <a:ea typeface="+mn-ea"/>
                <a:cs typeface="B Titr" pitchFamily="2" charset="-78"/>
                <a:sym typeface="Helvetica Light"/>
              </a:rPr>
              <a:t> مالیاتی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68DC7C9-5B93-6CE3-05DC-8A6C275A10D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43000" y="2057400"/>
          <a:ext cx="9872663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F04D200-3170-F390-9EE3-3BBB4D2712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1927495"/>
              </p:ext>
            </p:extLst>
          </p:nvPr>
        </p:nvGraphicFramePr>
        <p:xfrm>
          <a:off x="1176337" y="997976"/>
          <a:ext cx="9280269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4532483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73624"/>
            <a:ext cx="8229600" cy="533400"/>
          </a:xfrm>
        </p:spPr>
        <p:txBody>
          <a:bodyPr>
            <a:noAutofit/>
          </a:bodyPr>
          <a:lstStyle/>
          <a:p>
            <a:pPr algn="ctr" defTabSz="309555" rtl="1">
              <a:lnSpc>
                <a:spcPct val="100000"/>
              </a:lnSpc>
              <a:spcBef>
                <a:spcPts val="0"/>
              </a:spcBef>
            </a:pPr>
            <a:r>
              <a:rPr lang="fa-IR" sz="2800" b="1" kern="0" dirty="0">
                <a:solidFill>
                  <a:srgbClr val="FF6600"/>
                </a:solidFill>
                <a:latin typeface="Bebas Neue"/>
                <a:ea typeface="+mn-ea"/>
                <a:cs typeface="B Titr" pitchFamily="2" charset="-78"/>
                <a:sym typeface="Helvetica Light"/>
              </a:rPr>
              <a:t>اصلاح نظام </a:t>
            </a:r>
            <a:r>
              <a:rPr lang="fa-IR" sz="2800" b="1" kern="0" dirty="0" err="1">
                <a:solidFill>
                  <a:srgbClr val="FF6600"/>
                </a:solidFill>
                <a:latin typeface="Bebas Neue"/>
                <a:ea typeface="+mn-ea"/>
                <a:cs typeface="B Titr" pitchFamily="2" charset="-78"/>
                <a:sym typeface="Helvetica Light"/>
              </a:rPr>
              <a:t>معافیت‎ها</a:t>
            </a:r>
            <a:r>
              <a:rPr lang="fa-IR" sz="2800" b="1" kern="0" dirty="0">
                <a:solidFill>
                  <a:srgbClr val="FF6600"/>
                </a:solidFill>
                <a:latin typeface="Bebas Neue"/>
                <a:ea typeface="+mn-ea"/>
                <a:cs typeface="B Titr" pitchFamily="2" charset="-78"/>
                <a:sym typeface="Helvetica Light"/>
              </a:rPr>
              <a:t> و </a:t>
            </a:r>
            <a:r>
              <a:rPr lang="fa-IR" sz="2800" b="1" kern="0" dirty="0" err="1">
                <a:solidFill>
                  <a:srgbClr val="FF6600"/>
                </a:solidFill>
                <a:latin typeface="Bebas Neue"/>
                <a:ea typeface="+mn-ea"/>
                <a:cs typeface="B Titr" pitchFamily="2" charset="-78"/>
                <a:sym typeface="Helvetica Light"/>
              </a:rPr>
              <a:t>مشوق‌های</a:t>
            </a:r>
            <a:r>
              <a:rPr lang="fa-IR" sz="2800" b="1" kern="0" dirty="0">
                <a:solidFill>
                  <a:srgbClr val="FF6600"/>
                </a:solidFill>
                <a:latin typeface="Bebas Neue"/>
                <a:ea typeface="+mn-ea"/>
                <a:cs typeface="B Titr" pitchFamily="2" charset="-78"/>
                <a:sym typeface="Helvetica Light"/>
              </a:rPr>
              <a:t> مالیاتی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68DC7C9-5B93-6CE3-05DC-8A6C275A10D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43000" y="2057400"/>
          <a:ext cx="9872663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F04D200-3170-F390-9EE3-3BBB4D2712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5168117"/>
              </p:ext>
            </p:extLst>
          </p:nvPr>
        </p:nvGraphicFramePr>
        <p:xfrm>
          <a:off x="1176337" y="997976"/>
          <a:ext cx="9280269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4702709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73624"/>
            <a:ext cx="8229600" cy="533400"/>
          </a:xfrm>
        </p:spPr>
        <p:txBody>
          <a:bodyPr>
            <a:noAutofit/>
          </a:bodyPr>
          <a:lstStyle/>
          <a:p>
            <a:pPr algn="ctr" defTabSz="309555" rtl="1">
              <a:lnSpc>
                <a:spcPct val="100000"/>
              </a:lnSpc>
              <a:spcBef>
                <a:spcPts val="0"/>
              </a:spcBef>
            </a:pPr>
            <a:r>
              <a:rPr lang="fa-IR" sz="2800" b="1" kern="0" dirty="0">
                <a:solidFill>
                  <a:srgbClr val="FF6600"/>
                </a:solidFill>
                <a:latin typeface="Bebas Neue"/>
                <a:ea typeface="+mn-ea"/>
                <a:cs typeface="B Titr" pitchFamily="2" charset="-78"/>
                <a:sym typeface="Helvetica Light"/>
              </a:rPr>
              <a:t>اصلاح نظام </a:t>
            </a:r>
            <a:r>
              <a:rPr lang="fa-IR" sz="2800" b="1" kern="0" dirty="0" err="1">
                <a:solidFill>
                  <a:srgbClr val="FF6600"/>
                </a:solidFill>
                <a:latin typeface="Bebas Neue"/>
                <a:ea typeface="+mn-ea"/>
                <a:cs typeface="B Titr" pitchFamily="2" charset="-78"/>
                <a:sym typeface="Helvetica Light"/>
              </a:rPr>
              <a:t>معافیت‎ها</a:t>
            </a:r>
            <a:r>
              <a:rPr lang="fa-IR" sz="2800" b="1" kern="0" dirty="0">
                <a:solidFill>
                  <a:srgbClr val="FF6600"/>
                </a:solidFill>
                <a:latin typeface="Bebas Neue"/>
                <a:ea typeface="+mn-ea"/>
                <a:cs typeface="B Titr" pitchFamily="2" charset="-78"/>
                <a:sym typeface="Helvetica Light"/>
              </a:rPr>
              <a:t> و </a:t>
            </a:r>
            <a:r>
              <a:rPr lang="fa-IR" sz="2800" b="1" kern="0" dirty="0" err="1">
                <a:solidFill>
                  <a:srgbClr val="FF6600"/>
                </a:solidFill>
                <a:latin typeface="Bebas Neue"/>
                <a:ea typeface="+mn-ea"/>
                <a:cs typeface="B Titr" pitchFamily="2" charset="-78"/>
                <a:sym typeface="Helvetica Light"/>
              </a:rPr>
              <a:t>مشوق‌های</a:t>
            </a:r>
            <a:r>
              <a:rPr lang="fa-IR" sz="2800" b="1" kern="0" dirty="0">
                <a:solidFill>
                  <a:srgbClr val="FF6600"/>
                </a:solidFill>
                <a:latin typeface="Bebas Neue"/>
                <a:ea typeface="+mn-ea"/>
                <a:cs typeface="B Titr" pitchFamily="2" charset="-78"/>
                <a:sym typeface="Helvetica Light"/>
              </a:rPr>
              <a:t> مالیاتی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68DC7C9-5B93-6CE3-05DC-8A6C275A10D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43000" y="2057400"/>
          <a:ext cx="9872663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F04D200-3170-F390-9EE3-3BBB4D2712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5844096"/>
              </p:ext>
            </p:extLst>
          </p:nvPr>
        </p:nvGraphicFramePr>
        <p:xfrm>
          <a:off x="1176337" y="997976"/>
          <a:ext cx="9280269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6825372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73624"/>
            <a:ext cx="8229600" cy="533400"/>
          </a:xfrm>
        </p:spPr>
        <p:txBody>
          <a:bodyPr>
            <a:noAutofit/>
          </a:bodyPr>
          <a:lstStyle/>
          <a:p>
            <a:pPr algn="ctr" defTabSz="309555" rtl="1">
              <a:lnSpc>
                <a:spcPct val="100000"/>
              </a:lnSpc>
              <a:spcBef>
                <a:spcPts val="0"/>
              </a:spcBef>
            </a:pPr>
            <a:r>
              <a:rPr lang="fa-IR" sz="2800" b="1" kern="0" dirty="0">
                <a:solidFill>
                  <a:srgbClr val="FF6600"/>
                </a:solidFill>
                <a:latin typeface="Bebas Neue"/>
                <a:ea typeface="+mn-ea"/>
                <a:cs typeface="B Titr" pitchFamily="2" charset="-78"/>
                <a:sym typeface="Helvetica Light"/>
              </a:rPr>
              <a:t>اصلاح نظام </a:t>
            </a:r>
            <a:r>
              <a:rPr lang="fa-IR" sz="2800" b="1" kern="0" dirty="0" err="1">
                <a:solidFill>
                  <a:srgbClr val="FF6600"/>
                </a:solidFill>
                <a:latin typeface="Bebas Neue"/>
                <a:ea typeface="+mn-ea"/>
                <a:cs typeface="B Titr" pitchFamily="2" charset="-78"/>
                <a:sym typeface="Helvetica Light"/>
              </a:rPr>
              <a:t>معافیت‎ها</a:t>
            </a:r>
            <a:r>
              <a:rPr lang="fa-IR" sz="2800" b="1" kern="0" dirty="0">
                <a:solidFill>
                  <a:srgbClr val="FF6600"/>
                </a:solidFill>
                <a:latin typeface="Bebas Neue"/>
                <a:ea typeface="+mn-ea"/>
                <a:cs typeface="B Titr" pitchFamily="2" charset="-78"/>
                <a:sym typeface="Helvetica Light"/>
              </a:rPr>
              <a:t> و </a:t>
            </a:r>
            <a:r>
              <a:rPr lang="fa-IR" sz="2800" b="1" kern="0" dirty="0" err="1">
                <a:solidFill>
                  <a:srgbClr val="FF6600"/>
                </a:solidFill>
                <a:latin typeface="Bebas Neue"/>
                <a:ea typeface="+mn-ea"/>
                <a:cs typeface="B Titr" pitchFamily="2" charset="-78"/>
                <a:sym typeface="Helvetica Light"/>
              </a:rPr>
              <a:t>مشوق‌های</a:t>
            </a:r>
            <a:r>
              <a:rPr lang="fa-IR" sz="2800" b="1" kern="0" dirty="0">
                <a:solidFill>
                  <a:srgbClr val="FF6600"/>
                </a:solidFill>
                <a:latin typeface="Bebas Neue"/>
                <a:ea typeface="+mn-ea"/>
                <a:cs typeface="B Titr" pitchFamily="2" charset="-78"/>
                <a:sym typeface="Helvetica Light"/>
              </a:rPr>
              <a:t> مالیاتی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68DC7C9-5B93-6CE3-05DC-8A6C275A10D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43000" y="2057400"/>
          <a:ext cx="9872663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F04D200-3170-F390-9EE3-3BBB4D2712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273695"/>
              </p:ext>
            </p:extLst>
          </p:nvPr>
        </p:nvGraphicFramePr>
        <p:xfrm>
          <a:off x="1176337" y="997976"/>
          <a:ext cx="9280269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4615331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73624"/>
            <a:ext cx="8229600" cy="533400"/>
          </a:xfrm>
        </p:spPr>
        <p:txBody>
          <a:bodyPr>
            <a:noAutofit/>
          </a:bodyPr>
          <a:lstStyle/>
          <a:p>
            <a:pPr algn="ctr" defTabSz="309555" rtl="1">
              <a:lnSpc>
                <a:spcPct val="100000"/>
              </a:lnSpc>
              <a:spcBef>
                <a:spcPts val="0"/>
              </a:spcBef>
            </a:pPr>
            <a:r>
              <a:rPr lang="fa-IR" sz="2800" b="1" kern="0" dirty="0">
                <a:solidFill>
                  <a:srgbClr val="FF6600"/>
                </a:solidFill>
                <a:latin typeface="Bebas Neue"/>
                <a:ea typeface="+mn-ea"/>
                <a:cs typeface="B Titr" pitchFamily="2" charset="-78"/>
                <a:sym typeface="Helvetica Light"/>
              </a:rPr>
              <a:t>اصلاح نظام </a:t>
            </a:r>
            <a:r>
              <a:rPr lang="fa-IR" sz="2800" b="1" kern="0" dirty="0" err="1">
                <a:solidFill>
                  <a:srgbClr val="FF6600"/>
                </a:solidFill>
                <a:latin typeface="Bebas Neue"/>
                <a:ea typeface="+mn-ea"/>
                <a:cs typeface="B Titr" pitchFamily="2" charset="-78"/>
                <a:sym typeface="Helvetica Light"/>
              </a:rPr>
              <a:t>معافیت‎ها</a:t>
            </a:r>
            <a:r>
              <a:rPr lang="fa-IR" sz="2800" b="1" kern="0" dirty="0">
                <a:solidFill>
                  <a:srgbClr val="FF6600"/>
                </a:solidFill>
                <a:latin typeface="Bebas Neue"/>
                <a:ea typeface="+mn-ea"/>
                <a:cs typeface="B Titr" pitchFamily="2" charset="-78"/>
                <a:sym typeface="Helvetica Light"/>
              </a:rPr>
              <a:t> و </a:t>
            </a:r>
            <a:r>
              <a:rPr lang="fa-IR" sz="2800" b="1" kern="0" dirty="0" err="1">
                <a:solidFill>
                  <a:srgbClr val="FF6600"/>
                </a:solidFill>
                <a:latin typeface="Bebas Neue"/>
                <a:ea typeface="+mn-ea"/>
                <a:cs typeface="B Titr" pitchFamily="2" charset="-78"/>
                <a:sym typeface="Helvetica Light"/>
              </a:rPr>
              <a:t>مشوق‌های</a:t>
            </a:r>
            <a:r>
              <a:rPr lang="fa-IR" sz="2800" b="1" kern="0" dirty="0">
                <a:solidFill>
                  <a:srgbClr val="FF6600"/>
                </a:solidFill>
                <a:latin typeface="Bebas Neue"/>
                <a:ea typeface="+mn-ea"/>
                <a:cs typeface="B Titr" pitchFamily="2" charset="-78"/>
                <a:sym typeface="Helvetica Light"/>
              </a:rPr>
              <a:t> مالیاتی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68DC7C9-5B93-6CE3-05DC-8A6C275A10D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43000" y="2057400"/>
          <a:ext cx="9872663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F04D200-3170-F390-9EE3-3BBB4D2712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6912333"/>
              </p:ext>
            </p:extLst>
          </p:nvPr>
        </p:nvGraphicFramePr>
        <p:xfrm>
          <a:off x="1176337" y="997976"/>
          <a:ext cx="9280269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8642024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73624"/>
            <a:ext cx="8229600" cy="533400"/>
          </a:xfrm>
        </p:spPr>
        <p:txBody>
          <a:bodyPr>
            <a:noAutofit/>
          </a:bodyPr>
          <a:lstStyle/>
          <a:p>
            <a:pPr algn="ctr" defTabSz="309555" rtl="1">
              <a:lnSpc>
                <a:spcPct val="100000"/>
              </a:lnSpc>
              <a:spcBef>
                <a:spcPts val="0"/>
              </a:spcBef>
            </a:pPr>
            <a:r>
              <a:rPr lang="fa-IR" sz="2800" b="1" kern="0" dirty="0">
                <a:solidFill>
                  <a:schemeClr val="accent4">
                    <a:lumMod val="75000"/>
                  </a:schemeClr>
                </a:solidFill>
                <a:latin typeface="Bebas Neue"/>
                <a:ea typeface="+mn-ea"/>
                <a:cs typeface="B Titr" pitchFamily="2" charset="-78"/>
                <a:sym typeface="Helvetica Light"/>
              </a:rPr>
              <a:t>برخی از </a:t>
            </a:r>
            <a:r>
              <a:rPr lang="fa-IR" sz="2800" b="1" kern="0" dirty="0" err="1">
                <a:solidFill>
                  <a:schemeClr val="accent4">
                    <a:lumMod val="75000"/>
                  </a:schemeClr>
                </a:solidFill>
                <a:latin typeface="Bebas Neue"/>
                <a:ea typeface="+mn-ea"/>
                <a:cs typeface="B Titr" pitchFamily="2" charset="-78"/>
                <a:sym typeface="Helvetica Light"/>
              </a:rPr>
              <a:t>چالش‎های</a:t>
            </a:r>
            <a:r>
              <a:rPr lang="fa-IR" sz="2800" b="1" kern="0" dirty="0">
                <a:solidFill>
                  <a:schemeClr val="accent4">
                    <a:lumMod val="75000"/>
                  </a:schemeClr>
                </a:solidFill>
                <a:latin typeface="Bebas Neue"/>
                <a:ea typeface="+mn-ea"/>
                <a:cs typeface="B Titr" pitchFamily="2" charset="-78"/>
                <a:sym typeface="Helvetica Light"/>
              </a:rPr>
              <a:t> پیش </a:t>
            </a:r>
            <a:r>
              <a:rPr lang="fa-IR" sz="2800" b="1" kern="0" dirty="0" err="1">
                <a:solidFill>
                  <a:schemeClr val="accent4">
                    <a:lumMod val="75000"/>
                  </a:schemeClr>
                </a:solidFill>
                <a:latin typeface="Bebas Neue"/>
                <a:ea typeface="+mn-ea"/>
                <a:cs typeface="B Titr" pitchFamily="2" charset="-78"/>
                <a:sym typeface="Helvetica Light"/>
              </a:rPr>
              <a:t>نویس</a:t>
            </a:r>
            <a:r>
              <a:rPr lang="fa-IR" sz="2800" b="1" kern="0" dirty="0">
                <a:solidFill>
                  <a:schemeClr val="accent4">
                    <a:lumMod val="75000"/>
                  </a:schemeClr>
                </a:solidFill>
                <a:latin typeface="Bebas Neue"/>
                <a:ea typeface="+mn-ea"/>
                <a:cs typeface="B Titr" pitchFamily="2" charset="-78"/>
                <a:sym typeface="Helvetica Light"/>
              </a:rPr>
              <a:t> لایحه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64531" y="1215512"/>
            <a:ext cx="82296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1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fa-IR" sz="2400" dirty="0">
                <a:solidFill>
                  <a:srgbClr val="FF0000"/>
                </a:solidFill>
                <a:cs typeface="B Titr" pitchFamily="2" charset="-78"/>
              </a:rPr>
              <a:t>نحوه تسلیم اظهارنامه</a:t>
            </a:r>
            <a:endParaRPr lang="fa-IR" sz="2000" dirty="0">
              <a:cs typeface="B Titr" pitchFamily="2" charset="-78"/>
            </a:endParaRPr>
          </a:p>
          <a:p>
            <a:pPr marL="342900" indent="-342900" algn="ctr" rtl="1">
              <a:spcBef>
                <a:spcPct val="20000"/>
              </a:spcBef>
            </a:pPr>
            <a:br>
              <a:rPr lang="fa-IR" sz="2400" dirty="0">
                <a:solidFill>
                  <a:srgbClr val="CC0099"/>
                </a:solidFill>
                <a:cs typeface="B Titr" pitchFamily="2" charset="-78"/>
              </a:rPr>
            </a:br>
            <a:endParaRPr lang="fa-IR" sz="2200" dirty="0">
              <a:solidFill>
                <a:srgbClr val="CC0099"/>
              </a:solidFill>
              <a:cs typeface="B Zar" pitchFamily="2" charset="-78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68DC7C9-5B93-6CE3-05DC-8A6C275A10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3526199"/>
              </p:ext>
            </p:extLst>
          </p:nvPr>
        </p:nvGraphicFramePr>
        <p:xfrm>
          <a:off x="1143000" y="2057400"/>
          <a:ext cx="9872663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17200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73624"/>
            <a:ext cx="8229600" cy="533400"/>
          </a:xfrm>
        </p:spPr>
        <p:txBody>
          <a:bodyPr>
            <a:noAutofit/>
          </a:bodyPr>
          <a:lstStyle/>
          <a:p>
            <a:pPr algn="ctr" defTabSz="309555" rtl="1">
              <a:lnSpc>
                <a:spcPct val="100000"/>
              </a:lnSpc>
              <a:spcBef>
                <a:spcPts val="0"/>
              </a:spcBef>
            </a:pPr>
            <a:r>
              <a:rPr lang="fa-IR" sz="2800" b="1" kern="0" dirty="0">
                <a:solidFill>
                  <a:schemeClr val="accent4">
                    <a:lumMod val="75000"/>
                  </a:schemeClr>
                </a:solidFill>
                <a:latin typeface="Bebas Neue"/>
                <a:ea typeface="+mn-ea"/>
                <a:cs typeface="B Titr" pitchFamily="2" charset="-78"/>
                <a:sym typeface="Helvetica Light"/>
              </a:rPr>
              <a:t>برخی از </a:t>
            </a:r>
            <a:r>
              <a:rPr lang="fa-IR" sz="2800" b="1" kern="0" dirty="0" err="1">
                <a:solidFill>
                  <a:schemeClr val="accent4">
                    <a:lumMod val="75000"/>
                  </a:schemeClr>
                </a:solidFill>
                <a:latin typeface="Bebas Neue"/>
                <a:ea typeface="+mn-ea"/>
                <a:cs typeface="B Titr" pitchFamily="2" charset="-78"/>
                <a:sym typeface="Helvetica Light"/>
              </a:rPr>
              <a:t>چالش‎های</a:t>
            </a:r>
            <a:r>
              <a:rPr lang="fa-IR" sz="2800" b="1" kern="0" dirty="0">
                <a:solidFill>
                  <a:schemeClr val="accent4">
                    <a:lumMod val="75000"/>
                  </a:schemeClr>
                </a:solidFill>
                <a:latin typeface="Bebas Neue"/>
                <a:ea typeface="+mn-ea"/>
                <a:cs typeface="B Titr" pitchFamily="2" charset="-78"/>
                <a:sym typeface="Helvetica Light"/>
              </a:rPr>
              <a:t> پیش </a:t>
            </a:r>
            <a:r>
              <a:rPr lang="fa-IR" sz="2800" b="1" kern="0" dirty="0" err="1">
                <a:solidFill>
                  <a:schemeClr val="accent4">
                    <a:lumMod val="75000"/>
                  </a:schemeClr>
                </a:solidFill>
                <a:latin typeface="Bebas Neue"/>
                <a:ea typeface="+mn-ea"/>
                <a:cs typeface="B Titr" pitchFamily="2" charset="-78"/>
                <a:sym typeface="Helvetica Light"/>
              </a:rPr>
              <a:t>نویس</a:t>
            </a:r>
            <a:r>
              <a:rPr lang="fa-IR" sz="2800" b="1" kern="0" dirty="0">
                <a:solidFill>
                  <a:schemeClr val="accent4">
                    <a:lumMod val="75000"/>
                  </a:schemeClr>
                </a:solidFill>
                <a:latin typeface="Bebas Neue"/>
                <a:ea typeface="+mn-ea"/>
                <a:cs typeface="B Titr" pitchFamily="2" charset="-78"/>
                <a:sym typeface="Helvetica Light"/>
              </a:rPr>
              <a:t> لایحه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81200" y="1215512"/>
            <a:ext cx="82296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1">
            <a:no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fa-IR" sz="2400" dirty="0">
                <a:solidFill>
                  <a:srgbClr val="FF0000"/>
                </a:solidFill>
                <a:cs typeface="B Titr" pitchFamily="2" charset="-78"/>
              </a:rPr>
              <a:t>مالیات بر عایدی سرمایه</a:t>
            </a:r>
          </a:p>
          <a:p>
            <a:pPr marL="342900" lvl="0" indent="-342900" algn="ctr">
              <a:spcBef>
                <a:spcPct val="20000"/>
              </a:spcBef>
            </a:pPr>
            <a:endParaRPr lang="fa-IR" sz="2400" dirty="0">
              <a:solidFill>
                <a:srgbClr val="FF0000"/>
              </a:solidFill>
              <a:cs typeface="B Titr" pitchFamily="2" charset="-78"/>
            </a:endParaRPr>
          </a:p>
          <a:p>
            <a:pPr marL="342900" indent="-342900" algn="ctr" rtl="1">
              <a:spcBef>
                <a:spcPct val="20000"/>
              </a:spcBef>
            </a:pPr>
            <a:br>
              <a:rPr lang="fa-IR" sz="2400" dirty="0">
                <a:solidFill>
                  <a:srgbClr val="CC0099"/>
                </a:solidFill>
                <a:cs typeface="B Titr" pitchFamily="2" charset="-78"/>
              </a:rPr>
            </a:br>
            <a:endParaRPr lang="fa-IR" sz="2200" dirty="0">
              <a:solidFill>
                <a:srgbClr val="CC0099"/>
              </a:solidFill>
              <a:cs typeface="B Zar" pitchFamily="2" charset="-78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68DC7C9-5B93-6CE3-05DC-8A6C275A10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9658111"/>
              </p:ext>
            </p:extLst>
          </p:nvPr>
        </p:nvGraphicFramePr>
        <p:xfrm>
          <a:off x="1143000" y="2057400"/>
          <a:ext cx="9872663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6888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7" descr="\\vmware-host\Shared Folders\Desktop\Paper-and-clip-ppt-backgrounds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90" y="285358"/>
            <a:ext cx="10473337" cy="6287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" name="Rectangle 2"/>
          <p:cNvSpPr txBox="1">
            <a:spLocks noChangeArrowheads="1"/>
          </p:cNvSpPr>
          <p:nvPr/>
        </p:nvSpPr>
        <p:spPr>
          <a:xfrm>
            <a:off x="2570033" y="480844"/>
            <a:ext cx="6172200" cy="857250"/>
          </a:xfrm>
          <a:prstGeom prst="rect">
            <a:avLst/>
          </a:prstGeom>
        </p:spPr>
        <p:txBody>
          <a:bodyPr vert="horz" lIns="68580" tIns="34290" rIns="68580" bIns="3429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altLang="fa-IR" sz="2400" b="1" dirty="0">
                <a:solidFill>
                  <a:srgbClr val="C00000"/>
                </a:solidFill>
                <a:cs typeface="B Titr" panose="00000700000000000000" pitchFamily="2" charset="-78"/>
              </a:rPr>
              <a:t>محورهای پیش </a:t>
            </a:r>
            <a:r>
              <a:rPr lang="fa-IR" altLang="fa-IR" sz="2400" b="1" dirty="0" err="1">
                <a:solidFill>
                  <a:srgbClr val="C00000"/>
                </a:solidFill>
                <a:cs typeface="B Titr" panose="00000700000000000000" pitchFamily="2" charset="-78"/>
              </a:rPr>
              <a:t>نویس</a:t>
            </a:r>
            <a:r>
              <a:rPr lang="fa-IR" altLang="fa-IR" sz="2400" b="1" dirty="0">
                <a:solidFill>
                  <a:srgbClr val="C00000"/>
                </a:solidFill>
                <a:cs typeface="B Titr" panose="00000700000000000000" pitchFamily="2" charset="-78"/>
              </a:rPr>
              <a:t> لایحه</a:t>
            </a:r>
            <a:endParaRPr lang="en-US" altLang="fa-IR" sz="2400" b="1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30969" y="1420691"/>
            <a:ext cx="890165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rtl="1">
              <a:spcBef>
                <a:spcPct val="0"/>
              </a:spcBef>
              <a:buClr>
                <a:srgbClr val="C00000"/>
              </a:buClr>
              <a:buSzPct val="130000"/>
              <a:buFont typeface="Wingdings" panose="05000000000000000000" pitchFamily="2" charset="2"/>
              <a:buChar char="§"/>
            </a:pPr>
            <a:r>
              <a:rPr lang="fa-IR" sz="2400" b="1" dirty="0">
                <a:solidFill>
                  <a:srgbClr val="002060"/>
                </a:solidFill>
                <a:latin typeface="Tahoma" panose="020B0604030504040204" pitchFamily="34" charset="0"/>
                <a:cs typeface="B Nazanin" panose="00000400000000000000" pitchFamily="2" charset="-78"/>
              </a:rPr>
              <a:t>معرفی سیستم مالیات بر مجموع درآمد اشخاص حقیقی: </a:t>
            </a:r>
          </a:p>
          <a:p>
            <a:pPr algn="just" rtl="1">
              <a:spcBef>
                <a:spcPct val="0"/>
              </a:spcBef>
              <a:buClr>
                <a:srgbClr val="C00000"/>
              </a:buClr>
              <a:buSzPct val="130000"/>
            </a:pPr>
            <a:endParaRPr lang="fa-IR" sz="500" b="1" dirty="0">
              <a:solidFill>
                <a:srgbClr val="002060"/>
              </a:solidFill>
              <a:latin typeface="Tahoma" panose="020B0604030504040204" pitchFamily="34" charset="0"/>
              <a:cs typeface="B Nazanin" panose="00000400000000000000" pitchFamily="2" charset="-78"/>
            </a:endParaRPr>
          </a:p>
          <a:p>
            <a:pPr algn="just" rtl="1">
              <a:spcBef>
                <a:spcPct val="0"/>
              </a:spcBef>
            </a:pPr>
            <a:r>
              <a:rPr lang="fa-IR" sz="2400" b="1" dirty="0">
                <a:latin typeface="Tahoma" panose="020B0604030504040204" pitchFamily="34" charset="0"/>
                <a:cs typeface="B Nazanin" panose="00000400000000000000" pitchFamily="2" charset="-78"/>
              </a:rPr>
              <a:t>مهمترین اصلاح پیش‎بینی شده در پیش‎نویس لایحه اصلاح قانون مالیات‎های مستقیم می‎باشد.</a:t>
            </a:r>
          </a:p>
          <a:p>
            <a:pPr algn="just" rtl="1">
              <a:spcBef>
                <a:spcPct val="0"/>
              </a:spcBef>
            </a:pPr>
            <a:endParaRPr lang="fa-IR" sz="900" b="1" dirty="0">
              <a:latin typeface="Tahoma" panose="020B0604030504040204" pitchFamily="34" charset="0"/>
              <a:cs typeface="B Nazanin" panose="00000400000000000000" pitchFamily="2" charset="-78"/>
            </a:endParaRPr>
          </a:p>
          <a:p>
            <a:pPr marL="342900" indent="-342900" algn="just" rtl="1">
              <a:spcBef>
                <a:spcPct val="0"/>
              </a:spcBef>
              <a:buClr>
                <a:srgbClr val="C00000"/>
              </a:buClr>
              <a:buSzPct val="130000"/>
              <a:buFont typeface="Wingdings" panose="05000000000000000000" pitchFamily="2" charset="2"/>
              <a:buChar char="§"/>
            </a:pPr>
            <a:r>
              <a:rPr lang="fa-IR" sz="2400" b="1" dirty="0">
                <a:solidFill>
                  <a:srgbClr val="002060"/>
                </a:solidFill>
                <a:latin typeface="Tahoma" panose="020B0604030504040204" pitchFamily="34" charset="0"/>
                <a:cs typeface="B Nazanin" panose="00000400000000000000" pitchFamily="2" charset="-78"/>
              </a:rPr>
              <a:t>بازنگری در نظام معافیت‎ها و مشوق‎های مالیاتی: </a:t>
            </a:r>
          </a:p>
          <a:p>
            <a:pPr algn="just" rtl="1">
              <a:spcBef>
                <a:spcPct val="0"/>
              </a:spcBef>
              <a:buClr>
                <a:srgbClr val="C00000"/>
              </a:buClr>
              <a:buSzPct val="130000"/>
            </a:pPr>
            <a:endParaRPr lang="fa-IR" sz="400" b="1" dirty="0">
              <a:solidFill>
                <a:srgbClr val="002060"/>
              </a:solidFill>
              <a:latin typeface="Tahoma" panose="020B0604030504040204" pitchFamily="34" charset="0"/>
              <a:cs typeface="B Nazanin" panose="00000400000000000000" pitchFamily="2" charset="-78"/>
            </a:endParaRPr>
          </a:p>
          <a:p>
            <a:pPr algn="just" rtl="1">
              <a:spcBef>
                <a:spcPct val="0"/>
              </a:spcBef>
            </a:pPr>
            <a:r>
              <a:rPr lang="fa-IR" sz="2400" b="1" dirty="0">
                <a:latin typeface="Tahoma" panose="020B0604030504040204" pitchFamily="34" charset="0"/>
                <a:cs typeface="B Nazanin" panose="00000400000000000000" pitchFamily="2" charset="-78"/>
              </a:rPr>
              <a:t>1- به دلیل معرفی مالیات بر مجموع درآمد </a:t>
            </a:r>
          </a:p>
          <a:p>
            <a:pPr algn="just" rtl="1">
              <a:spcBef>
                <a:spcPct val="0"/>
              </a:spcBef>
            </a:pPr>
            <a:endParaRPr lang="fa-IR" sz="400" b="1" dirty="0">
              <a:latin typeface="Tahoma" panose="020B0604030504040204" pitchFamily="34" charset="0"/>
              <a:cs typeface="B Nazanin" panose="00000400000000000000" pitchFamily="2" charset="-78"/>
            </a:endParaRPr>
          </a:p>
          <a:p>
            <a:pPr algn="just" rtl="1">
              <a:spcBef>
                <a:spcPct val="0"/>
              </a:spcBef>
            </a:pPr>
            <a:r>
              <a:rPr lang="fa-IR" sz="2400" b="1" dirty="0">
                <a:latin typeface="Tahoma" panose="020B0604030504040204" pitchFamily="34" charset="0"/>
                <a:cs typeface="B Nazanin" panose="00000400000000000000" pitchFamily="2" charset="-78"/>
              </a:rPr>
              <a:t>2- صرفاً با هدف اصلاح معافیت‎ها و مشوق‎های مالیاتی</a:t>
            </a:r>
          </a:p>
          <a:p>
            <a:pPr algn="just" rtl="1">
              <a:spcBef>
                <a:spcPct val="0"/>
              </a:spcBef>
            </a:pPr>
            <a:endParaRPr lang="fa-IR" sz="400" b="1" dirty="0">
              <a:latin typeface="Tahoma" panose="020B0604030504040204" pitchFamily="34" charset="0"/>
              <a:cs typeface="B Nazanin" panose="00000400000000000000" pitchFamily="2" charset="-78"/>
            </a:endParaRPr>
          </a:p>
          <a:p>
            <a:pPr marL="342900" indent="-342900" algn="just" rtl="1">
              <a:spcBef>
                <a:spcPct val="0"/>
              </a:spcBef>
              <a:buClr>
                <a:srgbClr val="C00000"/>
              </a:buClr>
              <a:buSzPct val="130000"/>
              <a:buFont typeface="Wingdings" panose="05000000000000000000" pitchFamily="2" charset="2"/>
              <a:buChar char="§"/>
            </a:pPr>
            <a:r>
              <a:rPr lang="fa-IR" sz="2400" b="1" dirty="0">
                <a:solidFill>
                  <a:srgbClr val="002060"/>
                </a:solidFill>
                <a:latin typeface="Tahoma" panose="020B0604030504040204" pitchFamily="34" charset="0"/>
                <a:cs typeface="B Nazanin" panose="00000400000000000000" pitchFamily="2" charset="-78"/>
              </a:rPr>
              <a:t>اصلاح متن احکام قانون متناسب با محورهای مذکور</a:t>
            </a:r>
          </a:p>
          <a:p>
            <a:pPr algn="just" rtl="1">
              <a:spcBef>
                <a:spcPct val="0"/>
              </a:spcBef>
              <a:buClr>
                <a:srgbClr val="C00000"/>
              </a:buClr>
              <a:buSzPct val="130000"/>
            </a:pPr>
            <a:endParaRPr lang="fa-IR" sz="400" b="1" dirty="0">
              <a:solidFill>
                <a:srgbClr val="002060"/>
              </a:solidFill>
              <a:latin typeface="Tahoma" panose="020B0604030504040204" pitchFamily="34" charset="0"/>
              <a:cs typeface="B Nazanin" panose="00000400000000000000" pitchFamily="2" charset="-78"/>
            </a:endParaRPr>
          </a:p>
          <a:p>
            <a:pPr algn="just" rtl="1">
              <a:spcBef>
                <a:spcPct val="0"/>
              </a:spcBef>
            </a:pPr>
            <a:r>
              <a:rPr lang="fa-IR" sz="2400" b="1" dirty="0">
                <a:latin typeface="Tahoma" panose="020B0604030504040204" pitchFamily="34" charset="0"/>
                <a:cs typeface="B Nazanin" panose="00000400000000000000" pitchFamily="2" charset="-78"/>
              </a:rPr>
              <a:t>پیش </a:t>
            </a:r>
            <a:r>
              <a:rPr lang="fa-IR" sz="2400" b="1" dirty="0" err="1">
                <a:latin typeface="Tahoma" panose="020B0604030504040204" pitchFamily="34" charset="0"/>
                <a:cs typeface="B Nazanin" panose="00000400000000000000" pitchFamily="2" charset="-78"/>
              </a:rPr>
              <a:t>نویس</a:t>
            </a:r>
            <a:r>
              <a:rPr lang="fa-IR" sz="2400" b="1" dirty="0">
                <a:latin typeface="Tahoma" panose="020B0604030504040204" pitchFamily="34" charset="0"/>
                <a:cs typeface="B Nazanin" panose="00000400000000000000" pitchFamily="2" charset="-78"/>
              </a:rPr>
              <a:t> لایحه در ابتدا با فرض تصویب طرح مالیات بر عایدی سرمایه در مجلس تنظیم شده بود و در نهایت پیش </a:t>
            </a:r>
            <a:r>
              <a:rPr lang="fa-IR" sz="2400" b="1" dirty="0" err="1">
                <a:latin typeface="Tahoma" panose="020B0604030504040204" pitchFamily="34" charset="0"/>
                <a:cs typeface="B Nazanin" panose="00000400000000000000" pitchFamily="2" charset="-78"/>
              </a:rPr>
              <a:t>نویس</a:t>
            </a:r>
            <a:r>
              <a:rPr lang="fa-IR" sz="2400" b="1" dirty="0">
                <a:latin typeface="Tahoma" panose="020B0604030504040204" pitchFamily="34" charset="0"/>
                <a:cs typeface="B Nazanin" panose="00000400000000000000" pitchFamily="2" charset="-78"/>
              </a:rPr>
              <a:t> لایحه تکمیلی مشتمل بر احکام مربوط به طرح مجلس، تقدیم دولت شد.</a:t>
            </a:r>
          </a:p>
          <a:p>
            <a:pPr algn="just" rtl="1">
              <a:spcBef>
                <a:spcPct val="0"/>
              </a:spcBef>
            </a:pPr>
            <a:endParaRPr lang="en-US" altLang="en-US" sz="2400" b="1" dirty="0">
              <a:solidFill>
                <a:srgbClr val="002060"/>
              </a:solidFill>
              <a:latin typeface="Tahoma" panose="020B060403050404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0737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73624"/>
            <a:ext cx="8229600" cy="533400"/>
          </a:xfrm>
        </p:spPr>
        <p:txBody>
          <a:bodyPr>
            <a:noAutofit/>
          </a:bodyPr>
          <a:lstStyle/>
          <a:p>
            <a:pPr algn="ctr" defTabSz="309555" rtl="1">
              <a:lnSpc>
                <a:spcPct val="100000"/>
              </a:lnSpc>
              <a:spcBef>
                <a:spcPts val="0"/>
              </a:spcBef>
            </a:pPr>
            <a:r>
              <a:rPr lang="fa-IR" sz="2800" b="1" kern="0" dirty="0">
                <a:solidFill>
                  <a:schemeClr val="accent4">
                    <a:lumMod val="75000"/>
                  </a:schemeClr>
                </a:solidFill>
                <a:latin typeface="Bebas Neue"/>
                <a:ea typeface="+mn-ea"/>
                <a:cs typeface="B Titr" pitchFamily="2" charset="-78"/>
                <a:sym typeface="Helvetica Light"/>
              </a:rPr>
              <a:t>برخی از </a:t>
            </a:r>
            <a:r>
              <a:rPr lang="fa-IR" sz="2800" b="1" kern="0" dirty="0" err="1">
                <a:solidFill>
                  <a:schemeClr val="accent4">
                    <a:lumMod val="75000"/>
                  </a:schemeClr>
                </a:solidFill>
                <a:latin typeface="Bebas Neue"/>
                <a:ea typeface="+mn-ea"/>
                <a:cs typeface="B Titr" pitchFamily="2" charset="-78"/>
                <a:sym typeface="Helvetica Light"/>
              </a:rPr>
              <a:t>چالش‎های</a:t>
            </a:r>
            <a:r>
              <a:rPr lang="fa-IR" sz="2800" b="1" kern="0" dirty="0">
                <a:solidFill>
                  <a:schemeClr val="accent4">
                    <a:lumMod val="75000"/>
                  </a:schemeClr>
                </a:solidFill>
                <a:latin typeface="Bebas Neue"/>
                <a:ea typeface="+mn-ea"/>
                <a:cs typeface="B Titr" pitchFamily="2" charset="-78"/>
                <a:sym typeface="Helvetica Light"/>
              </a:rPr>
              <a:t> پیش </a:t>
            </a:r>
            <a:r>
              <a:rPr lang="fa-IR" sz="2800" b="1" kern="0" dirty="0" err="1">
                <a:solidFill>
                  <a:schemeClr val="accent4">
                    <a:lumMod val="75000"/>
                  </a:schemeClr>
                </a:solidFill>
                <a:latin typeface="Bebas Neue"/>
                <a:ea typeface="+mn-ea"/>
                <a:cs typeface="B Titr" pitchFamily="2" charset="-78"/>
                <a:sym typeface="Helvetica Light"/>
              </a:rPr>
              <a:t>نویس</a:t>
            </a:r>
            <a:r>
              <a:rPr lang="fa-IR" sz="2800" b="1" kern="0" dirty="0">
                <a:solidFill>
                  <a:schemeClr val="accent4">
                    <a:lumMod val="75000"/>
                  </a:schemeClr>
                </a:solidFill>
                <a:latin typeface="Bebas Neue"/>
                <a:ea typeface="+mn-ea"/>
                <a:cs typeface="B Titr" pitchFamily="2" charset="-78"/>
                <a:sym typeface="Helvetica Light"/>
              </a:rPr>
              <a:t> لایحه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68DC7C9-5B93-6CE3-05DC-8A6C275A10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8637626"/>
              </p:ext>
            </p:extLst>
          </p:nvPr>
        </p:nvGraphicFramePr>
        <p:xfrm>
          <a:off x="1159668" y="1523999"/>
          <a:ext cx="9872663" cy="4210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19804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DE6BF-62C5-BD59-DEDC-8A033ED4C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2481866"/>
            <a:ext cx="10364451" cy="1596177"/>
          </a:xfrm>
        </p:spPr>
        <p:txBody>
          <a:bodyPr>
            <a:normAutofit/>
          </a:bodyPr>
          <a:lstStyle/>
          <a:p>
            <a:pPr algn="ctr"/>
            <a:r>
              <a:rPr lang="fa-IR" sz="4800" b="1" dirty="0">
                <a:solidFill>
                  <a:srgbClr val="00B050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با تشکر</a:t>
            </a:r>
            <a:endParaRPr lang="en-US" sz="4800" b="1" dirty="0">
              <a:solidFill>
                <a:srgbClr val="00B050"/>
              </a:solidFill>
              <a:latin typeface="Calibri" panose="020F0502020204030204" pitchFamily="34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0962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857441" y="584598"/>
            <a:ext cx="7877175" cy="6855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t">
            <a:normAutofit/>
          </a:bodyPr>
          <a:lstStyle>
            <a:lvl1pPr marL="0" marR="0" indent="0" algn="ctr" defTabSz="30955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Bebas Neue"/>
                <a:ea typeface="+mn-ea"/>
                <a:cs typeface="Bebas Neue"/>
                <a:sym typeface="Helvetica Light"/>
              </a:defRPr>
            </a:lvl1pPr>
            <a:lvl2pPr marL="0" marR="0" indent="85723" algn="ctr" defTabSz="30955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171446" algn="ctr" defTabSz="30955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257168" algn="ctr" defTabSz="30955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342892" algn="ctr" defTabSz="30955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428615" algn="ctr" defTabSz="30955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514337" algn="ctr" defTabSz="30955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600060" algn="ctr" defTabSz="30955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685783" algn="ctr" defTabSz="30955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rtl="1"/>
            <a:r>
              <a:rPr lang="fa-IR" sz="2800" b="1" kern="0" dirty="0">
                <a:solidFill>
                  <a:srgbClr val="99113A"/>
                </a:solidFill>
                <a:cs typeface="B Titr" pitchFamily="2" charset="-78"/>
              </a:rPr>
              <a:t>معرفی سیستم مالیات بر مجموع درآمد اشخاص حقیقی</a:t>
            </a:r>
            <a:endParaRPr lang="en-US" sz="2800" b="1" kern="0" dirty="0">
              <a:solidFill>
                <a:srgbClr val="99113A"/>
              </a:solidFill>
              <a:cs typeface="B Titr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122" y="284873"/>
            <a:ext cx="717438" cy="1077672"/>
          </a:xfrm>
          <a:prstGeom prst="rect">
            <a:avLst/>
          </a:prstGeom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9D82F0D8-5593-61C7-390B-B3223B902FB3}"/>
              </a:ext>
            </a:extLst>
          </p:cNvPr>
          <p:cNvSpPr txBox="1">
            <a:spLocks noChangeArrowheads="1"/>
          </p:cNvSpPr>
          <p:nvPr/>
        </p:nvSpPr>
        <p:spPr>
          <a:xfrm>
            <a:off x="2954245" y="2066867"/>
            <a:ext cx="6588919" cy="3255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t">
            <a:normAutofit/>
          </a:bodyPr>
          <a:lstStyle>
            <a:lvl1pPr marL="238119" marR="0" indent="-238119" algn="l" defTabSz="309555" eaLnBrk="1" latinLnBrk="0" hangingPunct="1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Roboto Light"/>
                <a:ea typeface="+mn-ea"/>
                <a:cs typeface="Roboto Light"/>
                <a:sym typeface="Helvetica Light"/>
              </a:defRPr>
            </a:lvl1pPr>
            <a:lvl2pPr marL="476238" marR="0" indent="-238119" algn="l" defTabSz="309555" eaLnBrk="1" latinLnBrk="0" hangingPunct="1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Roboto Light"/>
                <a:ea typeface="+mn-ea"/>
                <a:cs typeface="Roboto Light"/>
                <a:sym typeface="Helvetica Light"/>
              </a:defRPr>
            </a:lvl2pPr>
            <a:lvl3pPr marL="714357" marR="0" indent="-238119" algn="l" defTabSz="309555" eaLnBrk="1" latinLnBrk="0" hangingPunct="1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Roboto Light"/>
                <a:ea typeface="+mn-ea"/>
                <a:cs typeface="Roboto Light"/>
                <a:sym typeface="Helvetica Light"/>
              </a:defRPr>
            </a:lvl3pPr>
            <a:lvl4pPr marL="952476" marR="0" indent="-238119" algn="l" defTabSz="309555" eaLnBrk="1" latinLnBrk="0" hangingPunct="1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Roboto Light"/>
                <a:ea typeface="+mn-ea"/>
                <a:cs typeface="Roboto Light"/>
                <a:sym typeface="Helvetica Light"/>
              </a:defRPr>
            </a:lvl4pPr>
            <a:lvl5pPr marL="1190595" marR="0" indent="-238119" algn="l" defTabSz="309555" eaLnBrk="1" latinLnBrk="0" hangingPunct="1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Roboto Light"/>
                <a:ea typeface="+mn-ea"/>
                <a:cs typeface="Roboto Light"/>
                <a:sym typeface="Helvetica Light"/>
              </a:defRPr>
            </a:lvl5pPr>
            <a:lvl6pPr marL="1428714" marR="0" indent="-238119" algn="l" defTabSz="309555" eaLnBrk="1" latinLnBrk="0" hangingPunct="1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9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1666833" marR="0" indent="-238119" algn="l" defTabSz="309555" eaLnBrk="1" latinLnBrk="0" hangingPunct="1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9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1904953" marR="0" indent="-238119" algn="l" defTabSz="309555" eaLnBrk="1" latinLnBrk="0" hangingPunct="1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9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2143072" marR="0" indent="-238119" algn="l" defTabSz="309555" eaLnBrk="1" latinLnBrk="0" hangingPunct="1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9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500" kern="0">
              <a:cs typeface="B Lotus" panose="00000400000000000000" pitchFamily="2" charset="-78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500" kern="0">
              <a:cs typeface="B Lotus" panose="00000400000000000000" pitchFamily="2" charset="-78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500" kern="0">
              <a:cs typeface="B Lotus" panose="00000400000000000000" pitchFamily="2" charset="-78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500" kern="0">
              <a:cs typeface="B Lotus" panose="00000400000000000000" pitchFamily="2" charset="-78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500" kern="0">
              <a:cs typeface="B Lotus" panose="00000400000000000000" pitchFamily="2" charset="-78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500" kern="0">
              <a:cs typeface="B Lotus" panose="00000400000000000000" pitchFamily="2" charset="-78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500" kern="0">
              <a:cs typeface="B Lotus" panose="00000400000000000000" pitchFamily="2" charset="-78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500" kern="0">
              <a:cs typeface="B Lotus" panose="00000400000000000000" pitchFamily="2" charset="-78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500" kern="0">
              <a:cs typeface="B Lotus" panose="00000400000000000000" pitchFamily="2" charset="-78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500" kern="0" dirty="0">
              <a:cs typeface="B Lotus" panose="00000400000000000000" pitchFamily="2" charset="-78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3120299-E154-EC90-EF4D-ADB3D7D757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185031"/>
              </p:ext>
            </p:extLst>
          </p:nvPr>
        </p:nvGraphicFramePr>
        <p:xfrm>
          <a:off x="1399618" y="1368238"/>
          <a:ext cx="9130731" cy="4933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72411922"/>
      </p:ext>
    </p:extLst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73624"/>
            <a:ext cx="8229600" cy="533400"/>
          </a:xfrm>
        </p:spPr>
        <p:txBody>
          <a:bodyPr>
            <a:noAutofit/>
          </a:bodyPr>
          <a:lstStyle/>
          <a:p>
            <a:pPr algn="ctr" defTabSz="309555" rtl="1">
              <a:lnSpc>
                <a:spcPct val="100000"/>
              </a:lnSpc>
              <a:spcBef>
                <a:spcPts val="0"/>
              </a:spcBef>
            </a:pPr>
            <a:r>
              <a:rPr lang="fa-IR" sz="2800" b="1" kern="0" dirty="0">
                <a:solidFill>
                  <a:srgbClr val="99113A"/>
                </a:solidFill>
                <a:latin typeface="Bebas Neue"/>
                <a:ea typeface="+mn-ea"/>
                <a:cs typeface="B Titr" pitchFamily="2" charset="-78"/>
                <a:sym typeface="Helvetica Light"/>
              </a:rPr>
              <a:t>معرفی سیستم مالیات بر مجموع درآمد اشخاص حقیقی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81200" y="1181098"/>
            <a:ext cx="82296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1">
            <a:noAutofit/>
          </a:bodyPr>
          <a:lstStyle/>
          <a:p>
            <a:pPr marL="342900" indent="-342900" algn="ctr" rtl="1">
              <a:spcBef>
                <a:spcPct val="20000"/>
              </a:spcBef>
            </a:pPr>
            <a:r>
              <a:rPr lang="fa-IR" sz="2400" dirty="0">
                <a:solidFill>
                  <a:srgbClr val="FF0000"/>
                </a:solidFill>
                <a:cs typeface="B Titr" pitchFamily="2" charset="-78"/>
              </a:rPr>
              <a:t>نوع سیستم مالیات بر مجموع درآمد</a:t>
            </a:r>
            <a:endParaRPr lang="fa-IR" sz="2000" dirty="0">
              <a:cs typeface="B Titr" pitchFamily="2" charset="-78"/>
            </a:endParaRPr>
          </a:p>
          <a:p>
            <a:pPr marL="342900" indent="-342900" algn="ctr" rtl="1">
              <a:spcBef>
                <a:spcPct val="20000"/>
              </a:spcBef>
            </a:pPr>
            <a:br>
              <a:rPr lang="fa-IR" sz="2400" dirty="0">
                <a:cs typeface="B Titr" pitchFamily="2" charset="-78"/>
              </a:rPr>
            </a:br>
            <a:endParaRPr lang="fa-IR" sz="2200" dirty="0">
              <a:cs typeface="B Zar" pitchFamily="2" charset="-78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CCC17C-312D-F7EE-24F1-21FBA80B9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41" y="1866312"/>
            <a:ext cx="10331726" cy="4038600"/>
          </a:xfrm>
        </p:spPr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v"/>
            </a:pPr>
            <a:r>
              <a:rPr lang="fa-IR" sz="2800" b="1" dirty="0" err="1">
                <a:solidFill>
                  <a:srgbClr val="0070C0"/>
                </a:solidFill>
                <a:cs typeface="B Nazanin" pitchFamily="2" charset="-78"/>
              </a:rPr>
              <a:t>گزینه‎ها</a:t>
            </a:r>
            <a:r>
              <a:rPr lang="fa-IR" sz="2800" b="1" dirty="0">
                <a:solidFill>
                  <a:srgbClr val="0070C0"/>
                </a:solidFill>
                <a:cs typeface="B Nazanin" pitchFamily="2" charset="-78"/>
              </a:rPr>
              <a:t>: </a:t>
            </a:r>
            <a:r>
              <a:rPr lang="fa-IR" sz="2800" dirty="0">
                <a:solidFill>
                  <a:srgbClr val="7030A0"/>
                </a:solidFill>
                <a:cs typeface="B Nazanin" pitchFamily="2" charset="-78"/>
              </a:rPr>
              <a:t>مالیات بر درآمد جامع/یکنواخت/دوگانه</a:t>
            </a:r>
          </a:p>
          <a:p>
            <a:pPr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fa-IR" sz="2800" b="1" dirty="0">
                <a:solidFill>
                  <a:srgbClr val="0070C0"/>
                </a:solidFill>
                <a:cs typeface="B Nazanin" pitchFamily="2" charset="-78"/>
              </a:rPr>
              <a:t>رویکرد پیش نویس لایحه:</a:t>
            </a:r>
          </a:p>
          <a:p>
            <a:pPr algn="just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Font typeface="Corbel" panose="020B0503020204020204" pitchFamily="34" charset="0"/>
              <a:buChar char="−"/>
            </a:pPr>
            <a:r>
              <a:rPr lang="fa-IR" sz="2800" dirty="0">
                <a:solidFill>
                  <a:srgbClr val="FF0000"/>
                </a:solidFill>
                <a:cs typeface="B Nazanin" pitchFamily="2" charset="-78"/>
              </a:rPr>
              <a:t>سیستم مالیات بر مجموع درآمد شبه جامع: </a:t>
            </a:r>
            <a:r>
              <a:rPr lang="fa-IR" sz="2800" dirty="0">
                <a:solidFill>
                  <a:schemeClr val="tx1"/>
                </a:solidFill>
                <a:cs typeface="B Nazanin" pitchFamily="2" charset="-78"/>
              </a:rPr>
              <a:t>مجموع</a:t>
            </a:r>
            <a:r>
              <a:rPr lang="ar-SA" sz="2800" dirty="0">
                <a:solidFill>
                  <a:schemeClr val="tx1"/>
                </a:solidFill>
                <a:cs typeface="B Nazanin" pitchFamily="2" charset="-78"/>
              </a:rPr>
              <a:t> درآمده</a:t>
            </a:r>
            <a:r>
              <a:rPr lang="fa-IR" sz="2800" dirty="0">
                <a:solidFill>
                  <a:schemeClr val="tx1"/>
                </a:solidFill>
                <a:cs typeface="B Nazanin" pitchFamily="2" charset="-78"/>
              </a:rPr>
              <a:t>ا به شکل یکسان و بدون توجه به ماهیت آن(درآمد کار یا سرمایه) </a:t>
            </a:r>
            <a:r>
              <a:rPr lang="ar-SA" sz="2800" dirty="0">
                <a:solidFill>
                  <a:schemeClr val="tx1"/>
                </a:solidFill>
                <a:cs typeface="B Nazanin" pitchFamily="2" charset="-78"/>
              </a:rPr>
              <a:t>با نرخ</a:t>
            </a:r>
            <a:r>
              <a:rPr lang="fa-IR" sz="2800" dirty="0">
                <a:solidFill>
                  <a:schemeClr val="tx1"/>
                </a:solidFill>
                <a:cs typeface="B Nazanin" pitchFamily="2" charset="-78"/>
              </a:rPr>
              <a:t>‌</a:t>
            </a:r>
            <a:r>
              <a:rPr lang="ar-SA" sz="2800" dirty="0">
                <a:solidFill>
                  <a:schemeClr val="tx1"/>
                </a:solidFill>
                <a:cs typeface="B Nazanin" pitchFamily="2" charset="-78"/>
              </a:rPr>
              <a:t>های تصاعدی مشمول مالیات </a:t>
            </a:r>
            <a:r>
              <a:rPr lang="fa-IR" sz="2800" dirty="0">
                <a:solidFill>
                  <a:schemeClr val="tx1"/>
                </a:solidFill>
                <a:cs typeface="B Nazanin" pitchFamily="2" charset="-78"/>
              </a:rPr>
              <a:t>شده </a:t>
            </a:r>
            <a:r>
              <a:rPr lang="fa-IR" sz="2800" dirty="0" err="1">
                <a:solidFill>
                  <a:schemeClr val="tx1"/>
                </a:solidFill>
                <a:cs typeface="B Nazanin" pitchFamily="2" charset="-78"/>
              </a:rPr>
              <a:t>اند</a:t>
            </a:r>
            <a:r>
              <a:rPr lang="fa-IR" sz="2800" dirty="0">
                <a:solidFill>
                  <a:schemeClr val="tx1"/>
                </a:solidFill>
                <a:cs typeface="B Nazanin" pitchFamily="2" charset="-78"/>
              </a:rPr>
              <a:t>.</a:t>
            </a:r>
          </a:p>
          <a:p>
            <a:pPr algn="just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Font typeface="Corbel" panose="020B0503020204020204" pitchFamily="34" charset="0"/>
              <a:buChar char="−"/>
            </a:pPr>
            <a:r>
              <a:rPr lang="fa-IR" sz="2800" dirty="0">
                <a:solidFill>
                  <a:schemeClr val="tx1"/>
                </a:solidFill>
                <a:cs typeface="B Nazanin" pitchFamily="2" charset="-78"/>
              </a:rPr>
              <a:t>برای برخی از درآمدها، تخفیف‌ها، معافیت‌ها و رفتارهای ترجیحی مالیاتی خاصی در نظر گرفته شده است.</a:t>
            </a:r>
          </a:p>
          <a:p>
            <a:pPr marL="45720" indent="0" algn="r" rtl="1">
              <a:buNone/>
            </a:pPr>
            <a:endParaRPr lang="fa-IR" sz="2800" dirty="0">
              <a:solidFill>
                <a:srgbClr val="7030A0"/>
              </a:solidFill>
              <a:cs typeface="B Nazanin" pitchFamily="2" charset="-78"/>
            </a:endParaRPr>
          </a:p>
          <a:p>
            <a:pPr algn="r" rtl="1"/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526515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73624"/>
            <a:ext cx="8229600" cy="533400"/>
          </a:xfrm>
        </p:spPr>
        <p:txBody>
          <a:bodyPr>
            <a:noAutofit/>
          </a:bodyPr>
          <a:lstStyle/>
          <a:p>
            <a:pPr algn="ctr" defTabSz="309555" rtl="1">
              <a:lnSpc>
                <a:spcPct val="100000"/>
              </a:lnSpc>
              <a:spcBef>
                <a:spcPts val="0"/>
              </a:spcBef>
            </a:pPr>
            <a:r>
              <a:rPr lang="fa-IR" sz="2800" b="1" kern="0" dirty="0">
                <a:solidFill>
                  <a:srgbClr val="99113A"/>
                </a:solidFill>
                <a:latin typeface="Bebas Neue"/>
                <a:ea typeface="+mn-ea"/>
                <a:cs typeface="B Titr" pitchFamily="2" charset="-78"/>
                <a:sym typeface="Helvetica Light"/>
              </a:rPr>
              <a:t>معرفی سیستم مالیات بر مجموع درآمد اشخاص حقیقی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81200" y="1181098"/>
            <a:ext cx="82296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1">
            <a:noAutofit/>
          </a:bodyPr>
          <a:lstStyle/>
          <a:p>
            <a:pPr marL="342900" indent="-342900" algn="ctr" rtl="1">
              <a:spcBef>
                <a:spcPct val="20000"/>
              </a:spcBef>
            </a:pPr>
            <a:r>
              <a:rPr lang="fa-IR" sz="2400" dirty="0">
                <a:solidFill>
                  <a:srgbClr val="FF0000"/>
                </a:solidFill>
                <a:cs typeface="B Titr" pitchFamily="2" charset="-78"/>
              </a:rPr>
              <a:t>واحد مشمول مالیات</a:t>
            </a:r>
          </a:p>
          <a:p>
            <a:pPr marL="342900" indent="-342900" algn="ctr" rtl="1">
              <a:spcBef>
                <a:spcPct val="20000"/>
              </a:spcBef>
            </a:pPr>
            <a:br>
              <a:rPr lang="fa-IR" sz="2400" dirty="0">
                <a:cs typeface="B Titr" pitchFamily="2" charset="-78"/>
              </a:rPr>
            </a:br>
            <a:endParaRPr lang="fa-IR" sz="2200" dirty="0">
              <a:cs typeface="B Zar" pitchFamily="2" charset="-78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CCC17C-312D-F7EE-24F1-21FBA80B9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6828" y="1988572"/>
            <a:ext cx="9872871" cy="4444181"/>
          </a:xfrm>
        </p:spPr>
        <p:txBody>
          <a:bodyPr>
            <a:normAutofit fontScale="85000" lnSpcReduction="10000"/>
          </a:bodyPr>
          <a:lstStyle/>
          <a:p>
            <a:pPr algn="r" rtl="1">
              <a:buFont typeface="Wingdings" panose="05000000000000000000" pitchFamily="2" charset="2"/>
              <a:buChar char="v"/>
            </a:pPr>
            <a:r>
              <a:rPr lang="fa-IR" sz="2800" b="1" dirty="0" err="1">
                <a:solidFill>
                  <a:srgbClr val="0070C0"/>
                </a:solidFill>
                <a:cs typeface="B Nazanin" pitchFamily="2" charset="-78"/>
              </a:rPr>
              <a:t>گزینه‎ها</a:t>
            </a:r>
            <a:r>
              <a:rPr lang="fa-IR" sz="2800" b="1" dirty="0">
                <a:solidFill>
                  <a:srgbClr val="0070C0"/>
                </a:solidFill>
                <a:cs typeface="B Nazanin" pitchFamily="2" charset="-78"/>
              </a:rPr>
              <a:t>: </a:t>
            </a:r>
            <a:r>
              <a:rPr lang="ar-SA" sz="2800" dirty="0">
                <a:solidFill>
                  <a:srgbClr val="7030A0"/>
                </a:solidFill>
                <a:cs typeface="B Nazanin" pitchFamily="2" charset="-78"/>
              </a:rPr>
              <a:t>سیستم </a:t>
            </a:r>
            <a:r>
              <a:rPr lang="fa-IR" sz="2800" dirty="0">
                <a:solidFill>
                  <a:srgbClr val="7030A0"/>
                </a:solidFill>
                <a:cs typeface="B Nazanin" pitchFamily="2" charset="-78"/>
              </a:rPr>
              <a:t>فرد</a:t>
            </a:r>
            <a:r>
              <a:rPr lang="en-US" sz="2800" dirty="0">
                <a:solidFill>
                  <a:srgbClr val="7030A0"/>
                </a:solidFill>
                <a:cs typeface="B Nazanin" pitchFamily="2" charset="-78"/>
              </a:rPr>
              <a:t> </a:t>
            </a:r>
            <a:r>
              <a:rPr lang="fa-IR" sz="2800" dirty="0">
                <a:solidFill>
                  <a:srgbClr val="7030A0"/>
                </a:solidFill>
                <a:cs typeface="B Nazanin" pitchFamily="2" charset="-78"/>
              </a:rPr>
              <a:t>محور/خانوارمحور</a:t>
            </a:r>
          </a:p>
          <a:p>
            <a:pPr lvl="0" algn="just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Font typeface="Corbel" panose="020B0503020204020204" pitchFamily="34" charset="0"/>
              <a:buChar char="−"/>
            </a:pPr>
            <a:r>
              <a:rPr lang="fa-IR" sz="2800" dirty="0">
                <a:solidFill>
                  <a:srgbClr val="CC0099"/>
                </a:solidFill>
                <a:cs typeface="B Nazanin" pitchFamily="2" charset="-78"/>
              </a:rPr>
              <a:t> فرد محور: </a:t>
            </a:r>
            <a:r>
              <a:rPr lang="fa-IR" sz="2800" dirty="0">
                <a:solidFill>
                  <a:schemeClr val="tx1"/>
                </a:solidFill>
                <a:cs typeface="B Nazanin" pitchFamily="2" charset="-78"/>
              </a:rPr>
              <a:t>هر کدام از مودیان، اظهارنامه مالیاتی خود را به طور جداگانه از همسر ارایه می دهند.</a:t>
            </a:r>
          </a:p>
          <a:p>
            <a:pPr algn="just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Font typeface="Corbel" panose="020B0503020204020204" pitchFamily="34" charset="0"/>
              <a:buChar char="−"/>
            </a:pPr>
            <a:r>
              <a:rPr lang="fa-IR" sz="2800" dirty="0">
                <a:solidFill>
                  <a:schemeClr val="tx1"/>
                </a:solidFill>
                <a:cs typeface="B Nazanin" pitchFamily="2" charset="-78"/>
              </a:rPr>
              <a:t> </a:t>
            </a:r>
            <a:r>
              <a:rPr lang="fa-IR" sz="2800" dirty="0">
                <a:solidFill>
                  <a:srgbClr val="CC0099"/>
                </a:solidFill>
                <a:cs typeface="B Nazanin" pitchFamily="2" charset="-78"/>
              </a:rPr>
              <a:t>خانوار محور: </a:t>
            </a:r>
            <a:r>
              <a:rPr lang="fa-IR" sz="2800" dirty="0">
                <a:solidFill>
                  <a:schemeClr val="tx1"/>
                </a:solidFill>
                <a:cs typeface="B Nazanin" pitchFamily="2" charset="-78"/>
              </a:rPr>
              <a:t>خانواده به عنوان واحد اصلی مالیاتی در نظر گرفته می‌شود و اظهارنامه خانوار ارایه می‌شود (اجرا در کشورهای محدود). </a:t>
            </a:r>
            <a:endParaRPr lang="fa-IR" sz="2800" dirty="0">
              <a:solidFill>
                <a:srgbClr val="7030A0"/>
              </a:solidFill>
              <a:cs typeface="B Nazanin" pitchFamily="2" charset="-78"/>
            </a:endParaRPr>
          </a:p>
          <a:p>
            <a:pPr algn="just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fa-IR" sz="2800" b="1" dirty="0">
                <a:solidFill>
                  <a:srgbClr val="0070C0"/>
                </a:solidFill>
                <a:cs typeface="B Nazanin" pitchFamily="2" charset="-78"/>
              </a:rPr>
              <a:t>رویکرد پیش </a:t>
            </a:r>
            <a:r>
              <a:rPr lang="fa-IR" sz="2800" b="1" dirty="0" err="1">
                <a:solidFill>
                  <a:srgbClr val="0070C0"/>
                </a:solidFill>
                <a:cs typeface="B Nazanin" pitchFamily="2" charset="-78"/>
              </a:rPr>
              <a:t>نویس</a:t>
            </a:r>
            <a:r>
              <a:rPr lang="fa-IR" sz="2800" b="1" dirty="0">
                <a:solidFill>
                  <a:srgbClr val="0070C0"/>
                </a:solidFill>
                <a:cs typeface="B Nazanin" pitchFamily="2" charset="-78"/>
              </a:rPr>
              <a:t> لایحه:</a:t>
            </a:r>
          </a:p>
          <a:p>
            <a:pPr algn="just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Font typeface="Corbel" panose="020B0503020204020204" pitchFamily="34" charset="0"/>
              <a:buChar char="−"/>
            </a:pPr>
            <a:r>
              <a:rPr lang="fa-IR" sz="2800" dirty="0">
                <a:solidFill>
                  <a:srgbClr val="CC0099"/>
                </a:solidFill>
                <a:cs typeface="B Nazanin" pitchFamily="2" charset="-78"/>
              </a:rPr>
              <a:t>ترکیبی: </a:t>
            </a:r>
            <a:r>
              <a:rPr lang="fa-IR" sz="2800" dirty="0">
                <a:solidFill>
                  <a:schemeClr val="tx1"/>
                </a:solidFill>
                <a:cs typeface="B Nazanin" pitchFamily="2" charset="-78"/>
              </a:rPr>
              <a:t>سیستم فرد محور که امکان استفاده از اظهارنامه خانوار (مشترک با همسر یا اشخاص تحت تکفل بالای 18 سال) نیز وجود دارد.</a:t>
            </a:r>
            <a:endParaRPr lang="fa-IR" sz="2800" dirty="0">
              <a:solidFill>
                <a:srgbClr val="7030A0"/>
              </a:solidFill>
              <a:cs typeface="B Nazanin" pitchFamily="2" charset="-78"/>
            </a:endParaRPr>
          </a:p>
          <a:p>
            <a:pPr algn="r" rtl="1"/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2513737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73624"/>
            <a:ext cx="8229600" cy="533400"/>
          </a:xfrm>
        </p:spPr>
        <p:txBody>
          <a:bodyPr>
            <a:noAutofit/>
          </a:bodyPr>
          <a:lstStyle/>
          <a:p>
            <a:pPr algn="ctr" defTabSz="309555" rtl="1">
              <a:lnSpc>
                <a:spcPct val="100000"/>
              </a:lnSpc>
              <a:spcBef>
                <a:spcPts val="0"/>
              </a:spcBef>
            </a:pPr>
            <a:r>
              <a:rPr lang="fa-IR" sz="2800" b="1" kern="0" dirty="0">
                <a:solidFill>
                  <a:srgbClr val="99113A"/>
                </a:solidFill>
                <a:latin typeface="Bebas Neue"/>
                <a:ea typeface="+mn-ea"/>
                <a:cs typeface="B Titr" pitchFamily="2" charset="-78"/>
                <a:sym typeface="Helvetica Light"/>
              </a:rPr>
              <a:t>معرفی سیستم مالیات بر مجموع درآمد اشخاص حقیقی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494503" y="1181097"/>
            <a:ext cx="82296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1">
            <a:noAutofit/>
          </a:bodyPr>
          <a:lstStyle/>
          <a:p>
            <a:pPr marL="342900" indent="-342900" algn="ctr" rtl="1">
              <a:spcBef>
                <a:spcPct val="20000"/>
              </a:spcBef>
            </a:pPr>
            <a:r>
              <a:rPr lang="fa-IR" sz="2400" dirty="0">
                <a:solidFill>
                  <a:srgbClr val="FF0000"/>
                </a:solidFill>
                <a:cs typeface="B Titr" pitchFamily="2" charset="-78"/>
              </a:rPr>
              <a:t>درآمدهای مشمول مالیات</a:t>
            </a:r>
          </a:p>
          <a:p>
            <a:pPr marL="342900" indent="-342900" algn="ctr" rtl="1">
              <a:spcBef>
                <a:spcPct val="20000"/>
              </a:spcBef>
            </a:pPr>
            <a:br>
              <a:rPr lang="fa-IR" sz="2400" dirty="0">
                <a:cs typeface="B Titr" pitchFamily="2" charset="-78"/>
              </a:rPr>
            </a:br>
            <a:endParaRPr lang="fa-IR" sz="2200" dirty="0">
              <a:cs typeface="B Zar" pitchFamily="2" charset="-78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4351CE8C-A6AF-23C2-C83D-40F415E216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9834010"/>
              </p:ext>
            </p:extLst>
          </p:nvPr>
        </p:nvGraphicFramePr>
        <p:xfrm>
          <a:off x="1143000" y="1988571"/>
          <a:ext cx="9872663" cy="4367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827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73624"/>
            <a:ext cx="8229600" cy="533400"/>
          </a:xfrm>
        </p:spPr>
        <p:txBody>
          <a:bodyPr>
            <a:noAutofit/>
          </a:bodyPr>
          <a:lstStyle/>
          <a:p>
            <a:pPr algn="ctr" defTabSz="309555" rtl="1">
              <a:lnSpc>
                <a:spcPct val="100000"/>
              </a:lnSpc>
              <a:spcBef>
                <a:spcPts val="0"/>
              </a:spcBef>
            </a:pPr>
            <a:r>
              <a:rPr lang="fa-IR" sz="2800" b="1" kern="0" dirty="0">
                <a:solidFill>
                  <a:srgbClr val="99113A"/>
                </a:solidFill>
                <a:latin typeface="Bebas Neue"/>
                <a:ea typeface="+mn-ea"/>
                <a:cs typeface="B Titr" pitchFamily="2" charset="-78"/>
                <a:sym typeface="Helvetica Light"/>
              </a:rPr>
              <a:t>معرفی سیستم مالیات بر مجموع درآمد اشخاص حقیقی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479755" y="1146684"/>
            <a:ext cx="82296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1">
            <a:noAutofit/>
          </a:bodyPr>
          <a:lstStyle/>
          <a:p>
            <a:pPr marL="342900" indent="-342900" algn="ctr" rtl="1">
              <a:spcBef>
                <a:spcPct val="20000"/>
              </a:spcBef>
            </a:pPr>
            <a:r>
              <a:rPr lang="fa-IR" sz="2400" dirty="0">
                <a:solidFill>
                  <a:srgbClr val="FF0000"/>
                </a:solidFill>
                <a:cs typeface="B Titr" pitchFamily="2" charset="-78"/>
              </a:rPr>
              <a:t>درآمدهای مشمول مالیات</a:t>
            </a:r>
          </a:p>
          <a:p>
            <a:pPr marL="342900" indent="-342900" algn="ctr" rtl="1">
              <a:spcBef>
                <a:spcPct val="20000"/>
              </a:spcBef>
            </a:pPr>
            <a:br>
              <a:rPr lang="fa-IR" sz="2400" dirty="0">
                <a:cs typeface="B Titr" pitchFamily="2" charset="-78"/>
              </a:rPr>
            </a:br>
            <a:endParaRPr lang="fa-IR" sz="2200" dirty="0">
              <a:cs typeface="B Zar" pitchFamily="2" charset="-78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4351CE8C-A6AF-23C2-C83D-40F415E216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9376431"/>
              </p:ext>
            </p:extLst>
          </p:nvPr>
        </p:nvGraphicFramePr>
        <p:xfrm>
          <a:off x="1143001" y="1828800"/>
          <a:ext cx="9834770" cy="4527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9385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73624"/>
            <a:ext cx="8229600" cy="533400"/>
          </a:xfrm>
        </p:spPr>
        <p:txBody>
          <a:bodyPr>
            <a:noAutofit/>
          </a:bodyPr>
          <a:lstStyle/>
          <a:p>
            <a:pPr algn="ctr" defTabSz="309555" rtl="1">
              <a:lnSpc>
                <a:spcPct val="100000"/>
              </a:lnSpc>
              <a:spcBef>
                <a:spcPts val="0"/>
              </a:spcBef>
            </a:pPr>
            <a:r>
              <a:rPr lang="fa-IR" sz="2800" b="1" kern="0" dirty="0">
                <a:solidFill>
                  <a:srgbClr val="99113A"/>
                </a:solidFill>
                <a:latin typeface="Bebas Neue"/>
                <a:ea typeface="+mn-ea"/>
                <a:cs typeface="B Titr" pitchFamily="2" charset="-78"/>
                <a:sym typeface="Helvetica Light"/>
              </a:rPr>
              <a:t>معرفی سیستم مالیات بر مجموع درآمد اشخاص حقیقی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0" y="1072942"/>
            <a:ext cx="82296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1">
            <a:noAutofit/>
          </a:bodyPr>
          <a:lstStyle/>
          <a:p>
            <a:pPr marL="342900" indent="-342900" algn="ctr" rtl="1">
              <a:spcBef>
                <a:spcPct val="20000"/>
              </a:spcBef>
            </a:pPr>
            <a:r>
              <a:rPr lang="fa-IR" sz="2400" dirty="0">
                <a:solidFill>
                  <a:srgbClr val="FF0000"/>
                </a:solidFill>
                <a:cs typeface="B Titr" pitchFamily="2" charset="-78"/>
              </a:rPr>
              <a:t>درآمدهای مشمول مالیات</a:t>
            </a:r>
          </a:p>
          <a:p>
            <a:pPr marL="342900" indent="-342900" algn="ctr" rtl="1">
              <a:spcBef>
                <a:spcPct val="20000"/>
              </a:spcBef>
            </a:pPr>
            <a:br>
              <a:rPr lang="fa-IR" sz="2400" dirty="0">
                <a:cs typeface="B Titr" pitchFamily="2" charset="-78"/>
              </a:rPr>
            </a:br>
            <a:endParaRPr lang="fa-IR" sz="2200" dirty="0">
              <a:cs typeface="B Zar" pitchFamily="2" charset="-78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4351CE8C-A6AF-23C2-C83D-40F415E216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9001538"/>
              </p:ext>
            </p:extLst>
          </p:nvPr>
        </p:nvGraphicFramePr>
        <p:xfrm>
          <a:off x="1143000" y="1858297"/>
          <a:ext cx="9872663" cy="4626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832545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</TotalTime>
  <Words>2590</Words>
  <Application>Microsoft Office PowerPoint</Application>
  <PresentationFormat>Widescreen</PresentationFormat>
  <Paragraphs>211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Arial</vt:lpstr>
      <vt:lpstr>B Nazanin</vt:lpstr>
      <vt:lpstr>Bebas Neue</vt:lpstr>
      <vt:lpstr>Calibri</vt:lpstr>
      <vt:lpstr>Corbel</vt:lpstr>
      <vt:lpstr>Georgia</vt:lpstr>
      <vt:lpstr>IPT.Nazanin</vt:lpstr>
      <vt:lpstr>Roboto Light</vt:lpstr>
      <vt:lpstr>Tahoma</vt:lpstr>
      <vt:lpstr>Times New Roman</vt:lpstr>
      <vt:lpstr>Wingdings</vt:lpstr>
      <vt:lpstr>Basis</vt:lpstr>
      <vt:lpstr>PowerPoint Presentation</vt:lpstr>
      <vt:lpstr>نمایی از لایحه اصلاح قانون مالیات‎های مستقیم</vt:lpstr>
      <vt:lpstr>PowerPoint Presentation</vt:lpstr>
      <vt:lpstr>PowerPoint Presentation</vt:lpstr>
      <vt:lpstr>معرفی سیستم مالیات بر مجموع درآمد اشخاص حقیقی</vt:lpstr>
      <vt:lpstr>معرفی سیستم مالیات بر مجموع درآمد اشخاص حقیقی</vt:lpstr>
      <vt:lpstr>معرفی سیستم مالیات بر مجموع درآمد اشخاص حقیقی</vt:lpstr>
      <vt:lpstr>معرفی سیستم مالیات بر مجموع درآمد اشخاص حقیقی</vt:lpstr>
      <vt:lpstr>معرفی سیستم مالیات بر مجموع درآمد اشخاص حقیقی</vt:lpstr>
      <vt:lpstr>معرفی سیستم مالیات بر مجموع درآمد اشخاص حقیقی</vt:lpstr>
      <vt:lpstr>معرفی سیستم مالیات بر مجموع درآمد اشخاص حقیقی</vt:lpstr>
      <vt:lpstr>معرفی سیستم مالیات بر مجموع درآمد اشخاص حقیقی</vt:lpstr>
      <vt:lpstr>معرفی سیستم مالیات بر مجموع درآمد اشخاص حقیقی</vt:lpstr>
      <vt:lpstr>معرفی سیستم مالیات بر مجموع درآمد اشخاص حقیقی</vt:lpstr>
      <vt:lpstr>معرفی سیستم مالیات بر مجموع درآمد اشخاص حقیقی</vt:lpstr>
      <vt:lpstr>معرفی سیستم مالیات بر مجموع درآمد اشخاص حقیقی</vt:lpstr>
      <vt:lpstr>معرفی سیستم مالیات بر مجموع درآمد اشخاص حقیقی</vt:lpstr>
      <vt:lpstr>معرفی سیستم مالیات بر مجموع درآمد اشخاص حقیقی</vt:lpstr>
      <vt:lpstr>معرفی سیستم مالیات بر مجموع درآمد اشخاص حقیقی</vt:lpstr>
      <vt:lpstr>معرفی سیستم مالیات بر مجموع درآمد اشخاص حقیقی</vt:lpstr>
      <vt:lpstr>مالیات بر درآمد اشخاص حقوقی</vt:lpstr>
      <vt:lpstr>مالیات بر درآمد اشخاص حقوقی</vt:lpstr>
      <vt:lpstr>اصلاح نظام معافیت‎ها و مشوق‌های مالیاتی</vt:lpstr>
      <vt:lpstr>اصلاح نظام معافیت‎ها و مشوق‌های مالیاتی</vt:lpstr>
      <vt:lpstr>اصلاح نظام معافیت‎ها و مشوق‌های مالیاتی</vt:lpstr>
      <vt:lpstr>اصلاح نظام معافیت‎ها و مشوق‌های مالیاتی</vt:lpstr>
      <vt:lpstr>اصلاح نظام معافیت‎ها و مشوق‌های مالیاتی</vt:lpstr>
      <vt:lpstr>برخی از چالش‎های پیش نویس لایحه</vt:lpstr>
      <vt:lpstr>برخی از چالش‎های پیش نویس لایحه</vt:lpstr>
      <vt:lpstr>برخی از چالش‎های پیش نویس لایحه</vt:lpstr>
      <vt:lpstr>با تشکر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1)ویژگیهای اولیه برای موفقیت مناطق آزاد:</dc:title>
  <dc:creator>Notebook</dc:creator>
  <cp:lastModifiedBy>ASUS</cp:lastModifiedBy>
  <cp:revision>52</cp:revision>
  <dcterms:created xsi:type="dcterms:W3CDTF">2022-08-28T19:22:23Z</dcterms:created>
  <dcterms:modified xsi:type="dcterms:W3CDTF">2022-09-07T06:59:04Z</dcterms:modified>
</cp:coreProperties>
</file>